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76" r:id="rId2"/>
    <p:sldMasterId id="2147483679" r:id="rId3"/>
  </p:sldMasterIdLst>
  <p:notesMasterIdLst>
    <p:notesMasterId r:id="rId31"/>
  </p:notesMasterIdLst>
  <p:sldIdLst>
    <p:sldId id="258" r:id="rId4"/>
    <p:sldId id="287" r:id="rId5"/>
    <p:sldId id="259" r:id="rId6"/>
    <p:sldId id="269" r:id="rId7"/>
    <p:sldId id="270" r:id="rId8"/>
    <p:sldId id="271" r:id="rId9"/>
    <p:sldId id="272" r:id="rId10"/>
    <p:sldId id="260" r:id="rId11"/>
    <p:sldId id="281" r:id="rId12"/>
    <p:sldId id="261" r:id="rId13"/>
    <p:sldId id="263" r:id="rId14"/>
    <p:sldId id="282" r:id="rId15"/>
    <p:sldId id="283" r:id="rId16"/>
    <p:sldId id="284" r:id="rId17"/>
    <p:sldId id="264" r:id="rId18"/>
    <p:sldId id="285" r:id="rId19"/>
    <p:sldId id="267" r:id="rId20"/>
    <p:sldId id="268" r:id="rId21"/>
    <p:sldId id="274" r:id="rId22"/>
    <p:sldId id="275" r:id="rId23"/>
    <p:sldId id="276" r:id="rId24"/>
    <p:sldId id="286" r:id="rId25"/>
    <p:sldId id="277" r:id="rId26"/>
    <p:sldId id="278" r:id="rId27"/>
    <p:sldId id="279" r:id="rId28"/>
    <p:sldId id="280" r:id="rId29"/>
    <p:sldId id="288" r:id="rId30"/>
  </p:sldIdLst>
  <p:sldSz cx="18288000" cy="1028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FF5433"/>
    <a:srgbClr val="1E2028"/>
    <a:srgbClr val="262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593" autoAdjust="0"/>
  </p:normalViewPr>
  <p:slideViewPr>
    <p:cSldViewPr snapToGrid="0" snapToObjects="1" showGuides="1">
      <p:cViewPr varScale="1">
        <p:scale>
          <a:sx n="39" d="100"/>
          <a:sy n="39" d="100"/>
        </p:scale>
        <p:origin x="922" y="67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99C65-997D-9345-8B34-299522DB2A91}" type="datetimeFigureOut">
              <a:rPr lang="ru-RU" smtClean="0"/>
              <a:t>12.07.2021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FE198-1678-7848-BAD1-C40EFA9119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48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1pPr>
    <a:lvl2pPr marL="669341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2pPr>
    <a:lvl3pPr marL="1338682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3pPr>
    <a:lvl4pPr marL="2008022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4pPr>
    <a:lvl5pPr marL="2677363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5pPr>
    <a:lvl6pPr marL="3346704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6pPr>
    <a:lvl7pPr marL="4016045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7pPr>
    <a:lvl8pPr marL="4685386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8pPr>
    <a:lvl9pPr marL="5354726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6%D1%83%D1%80%D0%BD%D0%B0%D0%BB%D0%B8%D0%B7%D0%B0%D1%86%D0%B8%D1%8F_%D0%B8%D0%B7%D0%BC%D0%B5%D0%BD%D0%B5%D0%BD%D0%B8%D0%B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ru.wikipedia.org/wiki/%D0%A3%D1%82%D0%B8%D0%BB%D0%B8%D1%82%D0%B0" TargetMode="External"/><Relationship Id="rId4" Type="http://schemas.openxmlformats.org/officeDocument/2006/relationships/hyperlink" Target="https://ru.wikipedia.org/wiki/%D0%9E%D0%BF%D1%82%D0%B8%D0%BC%D0%B8%D0%B7%D0%B0%D1%86%D0%B8%D1%8F_%D0%B7%D0%B0%D0%BF%D1%80%D0%BE%D1%81%D0%BE%D0%B2_%D0%A1%D0%A3%D0%91%D0%94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3%D1%80%D0%B0%D1%84_(%D0%BC%D0%B0%D1%82%D0%B5%D0%BC%D0%B0%D1%82%D0%B8%D0%BA%D0%B0)" TargetMode="External"/><Relationship Id="rId3" Type="http://schemas.openxmlformats.org/officeDocument/2006/relationships/hyperlink" Target="https://ru.wikipedia.org/wiki/%D0%9C%D0%BE%D0%B4%D0%B5%D0%BB%D1%8C_%D0%B4%D0%B0%D0%BD%D0%BD%D1%8B%D1%85" TargetMode="External"/><Relationship Id="rId7" Type="http://schemas.openxmlformats.org/officeDocument/2006/relationships/hyperlink" Target="https://ru.wikipedia.org/wiki/%D0%91%D0%B0%D0%B7%D0%B0_%D0%B4%D0%B0%D0%BD%D0%BD%D1%8B%D1%8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CODASYL" TargetMode="External"/><Relationship Id="rId5" Type="http://schemas.openxmlformats.org/officeDocument/2006/relationships/hyperlink" Target="https://ru.wikipedia.org/wiki/%D0%91%D0%B0%D1%85%D0%BC%D0%B0%D0%BD,_%D0%A7%D0%B0%D1%80%D0%BB%D1%8C%D0%B7_%D0%A3%D0%B8%D0%BB%D1%8C%D1%8F%D0%BC" TargetMode="External"/><Relationship Id="rId4" Type="http://schemas.openxmlformats.org/officeDocument/2006/relationships/hyperlink" Target="https://ru.wikipedia.org/wiki/%D0%98%D0%B5%D1%80%D0%B0%D1%80%D1%85%D0%B8%D1%87%D0%B5%D1%81%D0%BA%D0%B0%D1%8F_%D0%BC%D0%BE%D0%B4%D0%B5%D0%BB%D1%8C_%D0%B4%D0%B0%D0%BD%D0%BD%D1%8B%D1%85" TargetMode="External"/><Relationship Id="rId9" Type="http://schemas.openxmlformats.org/officeDocument/2006/relationships/hyperlink" Target="https://ru.wikipedia.org/wiki/%D0%98%D0%B5%D1%80%D0%B0%D1%80%D1%85%D0%B8%D1%87%D0%B5%D1%81%D0%BA%D0%B8%D0%B5_%D0%B1%D0%B0%D0%B7%D1%8B_%D0%B4%D0%B0%D0%BD%D0%BD%D1%8B%D1%85" TargetMode="Externa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/index.php?title=ACID&amp;action=edit&amp;section=3" TargetMode="External"/><Relationship Id="rId3" Type="http://schemas.openxmlformats.org/officeDocument/2006/relationships/hyperlink" Target="https://ru.wikipedia.org/w/index.php?title=ACID&amp;veaction=edit&amp;section=1" TargetMode="External"/><Relationship Id="rId7" Type="http://schemas.openxmlformats.org/officeDocument/2006/relationships/hyperlink" Target="https://ru.wikipedia.org/w/index.php?title=ACID&amp;veaction=edit&amp;section=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98%D0%BD%D0%B4%D0%B5%D0%BA%D1%81_(%D0%B1%D0%B0%D0%B7%D1%8B_%D0%B4%D0%B0%D0%BD%D0%BD%D1%8B%D1%85)" TargetMode="External"/><Relationship Id="rId5" Type="http://schemas.openxmlformats.org/officeDocument/2006/relationships/hyperlink" Target="https://ru.wikipedia.org/wiki/%D0%A2%D1%80%D0%B0%D0%BD%D0%B7%D0%B0%D0%BA%D1%86%D0%B8%D1%8F_(%D0%B8%D0%BD%D1%84%D0%BE%D1%80%D0%BC%D0%B0%D1%82%D0%B8%D0%BA%D0%B0)" TargetMode="External"/><Relationship Id="rId10" Type="http://schemas.openxmlformats.org/officeDocument/2006/relationships/hyperlink" Target="https://ru.wikipedia.org/w/index.php?title=ACID&amp;action=edit&amp;section=5" TargetMode="External"/><Relationship Id="rId4" Type="http://schemas.openxmlformats.org/officeDocument/2006/relationships/hyperlink" Target="https://ru.wikipedia.org/w/index.php?title=ACID&amp;action=edit&amp;section=1" TargetMode="External"/><Relationship Id="rId9" Type="http://schemas.openxmlformats.org/officeDocument/2006/relationships/hyperlink" Target="https://ru.wikipedia.org/w/index.php?title=ACID&amp;veaction=edit&amp;section=5" TargetMode="External"/></Relationships>
</file>

<file path=ppt/notesSlides/_rels/notesSlide7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ipedia.org/wiki/MemcacheDB" TargetMode="External"/><Relationship Id="rId21" Type="http://schemas.openxmlformats.org/officeDocument/2006/relationships/hyperlink" Target="https://ru.wikipedia.org/w/index.php?title=NoSQL&amp;action=edit&amp;section=6" TargetMode="External"/><Relationship Id="rId42" Type="http://schemas.openxmlformats.org/officeDocument/2006/relationships/hyperlink" Target="https://ru.wikipedia.org/w/index.php?title=Apache_Accumulo&amp;action=edit&amp;redlink=1" TargetMode="External"/><Relationship Id="rId47" Type="http://schemas.openxmlformats.org/officeDocument/2006/relationships/hyperlink" Target="https://ru.wikipedia.org/wiki/%D0%92%D1%80%D0%B5%D0%BC%D0%B5%D0%BD%D0%BD%D0%B0%D1%8F_%D0%BC%D0%B5%D1%82%D0%BA%D0%B0" TargetMode="External"/><Relationship Id="rId63" Type="http://schemas.openxmlformats.org/officeDocument/2006/relationships/hyperlink" Target="https://ru.wikipedia.org/w/index.php?title=NoSQL&amp;action=edit&amp;section=9" TargetMode="External"/><Relationship Id="rId68" Type="http://schemas.openxmlformats.org/officeDocument/2006/relationships/hyperlink" Target="https://ru.wikipedia.org/w/index.php?title=AllegroGraph&amp;action=edit&amp;redlink=1" TargetMode="External"/><Relationship Id="rId16" Type="http://schemas.openxmlformats.org/officeDocument/2006/relationships/hyperlink" Target="https://ru.wikipedia.org/wiki/NoSQL#cite_note-5" TargetMode="External"/><Relationship Id="rId11" Type="http://schemas.openxmlformats.org/officeDocument/2006/relationships/hyperlink" Target="https://ru.wikipedia.org/wiki/NoSQL#cite_note-_1b89d0b264ece302-1" TargetMode="External"/><Relationship Id="rId32" Type="http://schemas.openxmlformats.org/officeDocument/2006/relationships/hyperlink" Target="https://www.wikidata.org/wiki/Q5150193#sitelinks-wikipedia" TargetMode="External"/><Relationship Id="rId37" Type="http://schemas.openxmlformats.org/officeDocument/2006/relationships/hyperlink" Target="https://ru.wikipedia.org/wiki/%D0%91%D0%BE%D0%BB%D1%8C%D1%88%D0%B8%D0%B5_%D0%B4%D0%B0%D0%BD%D0%BD%D1%8B%D0%B5" TargetMode="External"/><Relationship Id="rId53" Type="http://schemas.openxmlformats.org/officeDocument/2006/relationships/hyperlink" Target="https://ru.wikipedia.org/w/index.php?title=NoSQL&amp;veaction=edit&amp;section=8" TargetMode="External"/><Relationship Id="rId58" Type="http://schemas.openxmlformats.org/officeDocument/2006/relationships/hyperlink" Target="https://ru.wikipedia.org/wiki/CouchDB" TargetMode="External"/><Relationship Id="rId74" Type="http://schemas.openxmlformats.org/officeDocument/2006/relationships/hyperlink" Target="https://ru.wikipedia.org/w/index.php?title=Titan_(%D0%B1%D0%B0%D0%B7%D0%B0_%D0%B4%D0%B0%D0%BD%D0%BD%D1%8B%D1%85)&amp;action=edit&amp;redlink=1" TargetMode="External"/><Relationship Id="rId79" Type="http://schemas.openxmlformats.org/officeDocument/2006/relationships/hyperlink" Target="https://ru.wikipedia.org/wiki/SPARQL" TargetMode="External"/><Relationship Id="rId5" Type="http://schemas.openxmlformats.org/officeDocument/2006/relationships/hyperlink" Target="https://ru.wikipedia.org/wiki/%D0%A0%D0%B5%D0%BB%D1%8F%D1%86%D0%B8%D0%BE%D0%BD%D0%BD%D0%B0%D1%8F_%D0%A1%D0%A3%D0%91%D0%94" TargetMode="External"/><Relationship Id="rId61" Type="http://schemas.openxmlformats.org/officeDocument/2006/relationships/hyperlink" Target="https://ru.wikipedia.org/wiki/EXist" TargetMode="External"/><Relationship Id="rId19" Type="http://schemas.openxmlformats.org/officeDocument/2006/relationships/hyperlink" Target="https://ru.wikipedia.org/wiki/%D0%A1%D1%85%D0%B5%D0%BC%D0%B0_%D0%B1%D0%B0%D0%B7%D1%8B_%D0%B4%D0%B0%D0%BD%D0%BD%D1%8B%D1%85" TargetMode="External"/><Relationship Id="rId14" Type="http://schemas.openxmlformats.org/officeDocument/2006/relationships/hyperlink" Target="https://ru.wikipedia.org/wiki/NoSQL#cite_note-4" TargetMode="External"/><Relationship Id="rId22" Type="http://schemas.openxmlformats.org/officeDocument/2006/relationships/hyperlink" Target="https://ru.wikipedia.org/wiki/%D0%91%D0%B0%D0%B7%D0%B0_%D0%B4%D0%B0%D0%BD%D0%BD%D1%8B%D1%85_%C2%AB%D0%BA%D0%BB%D1%8E%D1%87-%D0%B7%D0%BD%D0%B0%D1%87%D0%B5%D0%BD%D0%B8%D0%B5%C2%BB" TargetMode="External"/><Relationship Id="rId27" Type="http://schemas.openxmlformats.org/officeDocument/2006/relationships/hyperlink" Target="https://ru.wikipedia.org/wiki/Redis" TargetMode="External"/><Relationship Id="rId30" Type="http://schemas.openxmlformats.org/officeDocument/2006/relationships/hyperlink" Target="https://ru.wikipedia.org/w/index.php?title=NoSQL&amp;action=edit&amp;section=7" TargetMode="External"/><Relationship Id="rId35" Type="http://schemas.openxmlformats.org/officeDocument/2006/relationships/hyperlink" Target="https://ru.wikipedia.org/wiki/%D0%A0%D0%B0%D0%B7%D1%80%D0%B5%D0%B6%D0%B5%D0%BD%D0%BD%D0%B0%D1%8F_%D0%BC%D0%B0%D1%82%D1%80%D0%B8%D1%86%D0%B0" TargetMode="External"/><Relationship Id="rId43" Type="http://schemas.openxmlformats.org/officeDocument/2006/relationships/hyperlink" Target="https://en.wikipedia.org/wiki/Apache_Accumulo" TargetMode="External"/><Relationship Id="rId48" Type="http://schemas.openxmlformats.org/officeDocument/2006/relationships/hyperlink" Target="https://ru.wikipedia.org/w/index.php?title=%D0%A1%D1%82%D0%BE%D0%BB%D0%B1%D1%86%D0%BE%D0%B2%D0%BE%D0%B5_%D1%85%D1%80%D0%B0%D0%BD%D0%B5%D0%BD%D0%B8%D0%B5&amp;action=edit&amp;redlink=1" TargetMode="External"/><Relationship Id="rId56" Type="http://schemas.openxmlformats.org/officeDocument/2006/relationships/hyperlink" Target="https://ru.wikipedia.org/wiki/%D0%A1%D0%B8%D1%81%D1%82%D0%B5%D0%BC%D0%B0_%D1%83%D0%BF%D1%80%D0%B0%D0%B2%D0%BB%D0%B5%D0%BD%D0%B8%D1%8F_%D1%81%D0%BE%D0%B4%D0%B5%D1%80%D0%B6%D0%B8%D0%BC%D1%8B%D0%BC" TargetMode="External"/><Relationship Id="rId64" Type="http://schemas.openxmlformats.org/officeDocument/2006/relationships/hyperlink" Target="https://ru.wikipedia.org/wiki/%D0%93%D1%80%D0%B0%D1%84%D0%BE%D0%B2%D0%B0%D1%8F_%D0%A1%D0%A3%D0%91%D0%94" TargetMode="External"/><Relationship Id="rId69" Type="http://schemas.openxmlformats.org/officeDocument/2006/relationships/hyperlink" Target="https://en.wikipedia.org/wiki/AllegroGraph" TargetMode="External"/><Relationship Id="rId77" Type="http://schemas.openxmlformats.org/officeDocument/2006/relationships/hyperlink" Target="https://ru.wikipedia.org/wiki/Gremlin" TargetMode="External"/><Relationship Id="rId8" Type="http://schemas.openxmlformats.org/officeDocument/2006/relationships/hyperlink" Target="https://ru.wikipedia.org/wiki/%D0%94%D0%BE%D1%81%D1%82%D1%83%D0%BF%D0%BD%D0%BE%D1%81%D1%82%D1%8C_%D0%B8%D0%BD%D1%84%D0%BE%D1%80%D0%BC%D0%B0%D1%86%D0%B8%D0%B8" TargetMode="External"/><Relationship Id="rId51" Type="http://schemas.openxmlformats.org/officeDocument/2006/relationships/hyperlink" Target="https://ru.wikipedia.org/wiki/OLTP" TargetMode="External"/><Relationship Id="rId72" Type="http://schemas.openxmlformats.org/officeDocument/2006/relationships/hyperlink" Target="https://ru.wikipedia.org/wiki/InfiniteGraph" TargetMode="External"/><Relationship Id="rId80" Type="http://schemas.openxmlformats.org/officeDocument/2006/relationships/hyperlink" Target="https://ru.wikipedia.org/w/index.php?title=GraphQL&amp;action=edit&amp;redlink=1" TargetMode="External"/><Relationship Id="rId3" Type="http://schemas.openxmlformats.org/officeDocument/2006/relationships/hyperlink" Target="https://ru.wikipedia.org/wiki/%D0%90%D0%BD%D0%B3%D0%BB%D0%B8%D0%B9%D1%81%D0%BA%D0%B8%D0%B9_%D1%8F%D0%B7%D1%8B%D0%BA" TargetMode="External"/><Relationship Id="rId12" Type="http://schemas.openxmlformats.org/officeDocument/2006/relationships/hyperlink" Target="https://ru.wikipedia.org/wiki/%D0%A2%D0%B5%D0%BE%D1%80%D0%B5%D0%BC%D0%B0_CAP" TargetMode="External"/><Relationship Id="rId17" Type="http://schemas.openxmlformats.org/officeDocument/2006/relationships/hyperlink" Target="https://ru.wikipedia.org/wiki/NoSQL#cite_note-_3896a23d71845c28-6" TargetMode="External"/><Relationship Id="rId25" Type="http://schemas.openxmlformats.org/officeDocument/2006/relationships/hyperlink" Target="https://ru.wikipedia.org/w/index.php?title=MemcacheDB&amp;action=edit&amp;redlink=1" TargetMode="External"/><Relationship Id="rId33" Type="http://schemas.openxmlformats.org/officeDocument/2006/relationships/hyperlink" Target="https://ru.wikipedia.org/wiki/%D0%A1%D0%BB%D1%83%D0%B6%D0%B5%D0%B1%D0%BD%D0%B0%D1%8F:EditPage/%D0%A1%D0%B5%D0%BC%D0%B5%D0%B9%D1%81%D1%82%D0%B2%D0%BE_%D1%81%D1%82%D0%BE%D0%BB%D0%B1%D1%86%D0%BE%D0%B2" TargetMode="External"/><Relationship Id="rId38" Type="http://schemas.openxmlformats.org/officeDocument/2006/relationships/hyperlink" Target="https://ru.wikipedia.org/wiki/HBase" TargetMode="External"/><Relationship Id="rId46" Type="http://schemas.openxmlformats.org/officeDocument/2006/relationships/hyperlink" Target="https://ru.wikipedia.org/wiki/NoSQL#cite_note-_a8500562e77347e1-8" TargetMode="External"/><Relationship Id="rId59" Type="http://schemas.openxmlformats.org/officeDocument/2006/relationships/hyperlink" Target="https://ru.wikipedia.org/wiki/Couchbase" TargetMode="External"/><Relationship Id="rId67" Type="http://schemas.openxmlformats.org/officeDocument/2006/relationships/hyperlink" Target="https://ru.wikipedia.org/wiki/OrientDB" TargetMode="External"/><Relationship Id="rId20" Type="http://schemas.openxmlformats.org/officeDocument/2006/relationships/hyperlink" Target="https://ru.wikipedia.org/w/index.php?title=NoSQL&amp;veaction=edit&amp;section=6" TargetMode="External"/><Relationship Id="rId41" Type="http://schemas.openxmlformats.org/officeDocument/2006/relationships/hyperlink" Target="https://en.wikipedia.org/wiki/ScyllaDB" TargetMode="External"/><Relationship Id="rId54" Type="http://schemas.openxmlformats.org/officeDocument/2006/relationships/hyperlink" Target="https://ru.wikipedia.org/w/index.php?title=NoSQL&amp;action=edit&amp;section=8" TargetMode="External"/><Relationship Id="rId62" Type="http://schemas.openxmlformats.org/officeDocument/2006/relationships/hyperlink" Target="https://ru.wikipedia.org/w/index.php?title=NoSQL&amp;veaction=edit&amp;section=9" TargetMode="External"/><Relationship Id="rId70" Type="http://schemas.openxmlformats.org/officeDocument/2006/relationships/hyperlink" Target="https://ru.wikipedia.org/wiki/Blazegraph" TargetMode="External"/><Relationship Id="rId75" Type="http://schemas.openxmlformats.org/officeDocument/2006/relationships/hyperlink" Target="https://ru.wikipedia.org/wiki/Join_(SQL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SQL" TargetMode="External"/><Relationship Id="rId15" Type="http://schemas.openxmlformats.org/officeDocument/2006/relationships/hyperlink" Target="https://ru.wikipedia.org/wiki/Riak" TargetMode="External"/><Relationship Id="rId23" Type="http://schemas.openxmlformats.org/officeDocument/2006/relationships/hyperlink" Target="https://ru.wikipedia.org/wiki/%D0%9A%D1%8D%D1%88" TargetMode="External"/><Relationship Id="rId28" Type="http://schemas.openxmlformats.org/officeDocument/2006/relationships/hyperlink" Target="https://ru.wikipedia.org/wiki/Amazon_DynamoDB" TargetMode="External"/><Relationship Id="rId36" Type="http://schemas.openxmlformats.org/officeDocument/2006/relationships/hyperlink" Target="https://ru.wikipedia.org/wiki/%D0%98%D0%BD%D0%B4%D0%B5%D0%BA%D1%81%D0%B0%D1%86%D0%B8%D1%8F_%D0%B2_%D0%BF%D0%BE%D0%B8%D1%81%D0%BA%D0%BE%D0%B2%D1%8B%D1%85_%D1%81%D0%B8%D1%81%D1%82%D0%B5%D0%BC%D0%B0%D1%85" TargetMode="External"/><Relationship Id="rId49" Type="http://schemas.openxmlformats.org/officeDocument/2006/relationships/hyperlink" Target="https://en.wikipedia.org/wiki/column-oriented_DBMS" TargetMode="External"/><Relationship Id="rId57" Type="http://schemas.openxmlformats.org/officeDocument/2006/relationships/hyperlink" Target="https://ru.wikipedia.org/wiki/%D0%98%D0%BD%D1%84%D0%BE%D1%80%D0%BC%D0%B0%D1%86%D0%B8%D0%BE%D0%BD%D0%BD%D1%8B%D0%B9_%D0%BF%D0%BE%D0%B8%D1%81%D0%BA#%D0%94%D0%BE%D0%BA%D1%83%D0%BC%D0%B5%D0%BD%D1%82%D0%B0%D0%BB%D1%8C%D0%BD%D1%8B%D0%B9_%D0%BF%D0%BE%D0%B8%D1%81%D0%BA" TargetMode="External"/><Relationship Id="rId10" Type="http://schemas.openxmlformats.org/officeDocument/2006/relationships/hyperlink" Target="https://ru.wikipedia.org/wiki/%D0%A1%D0%BE%D0%B3%D0%BB%D0%B0%D1%81%D0%BE%D0%B2%D0%B0%D0%BD%D0%BD%D0%BE%D1%81%D1%82%D1%8C_%D0%B4%D0%B0%D0%BD%D0%BD%D1%8B%D1%85" TargetMode="External"/><Relationship Id="rId31" Type="http://schemas.openxmlformats.org/officeDocument/2006/relationships/hyperlink" Target="https://ru.wikipedia.org/w/index.php?title=%D0%A1%D0%B5%D0%BC%D0%B5%D0%B9%D1%81%D1%82%D0%B2%D0%BE_%D1%81%D1%82%D0%BE%D0%BB%D0%B1%D1%86%D0%BE%D0%B2&amp;redirect=no" TargetMode="External"/><Relationship Id="rId44" Type="http://schemas.openxmlformats.org/officeDocument/2006/relationships/hyperlink" Target="https://ru.wikipedia.org/w/index.php?title=Hypertable&amp;action=edit&amp;redlink=1" TargetMode="External"/><Relationship Id="rId52" Type="http://schemas.openxmlformats.org/officeDocument/2006/relationships/hyperlink" Target="https://ru.wikipedia.org/wiki/NoSQL#cite_note-_e5917f40aa2a0218-9" TargetMode="External"/><Relationship Id="rId60" Type="http://schemas.openxmlformats.org/officeDocument/2006/relationships/hyperlink" Target="https://ru.wikipedia.org/wiki/MongoDB" TargetMode="External"/><Relationship Id="rId65" Type="http://schemas.openxmlformats.org/officeDocument/2006/relationships/hyperlink" Target="https://ru.wikipedia.org/wiki/%D0%A1%D0%BE%D1%86%D0%B8%D0%B0%D0%BB%D1%8C%D0%BD%D0%B0%D1%8F_%D1%81%D0%B5%D1%82%D1%8C" TargetMode="External"/><Relationship Id="rId73" Type="http://schemas.openxmlformats.org/officeDocument/2006/relationships/hyperlink" Target="https://ru.wikipedia.org/w/index.php?title=FlockDB&amp;action=edit&amp;redlink=1" TargetMode="External"/><Relationship Id="rId78" Type="http://schemas.openxmlformats.org/officeDocument/2006/relationships/hyperlink" Target="https://ru.wikipedia.org/w/index.php?title=Cypher_(%D1%8F%D0%B7%D1%8B%D0%BA_%D0%B7%D0%B0%D0%BF%D1%80%D0%BE%D1%81%D0%BE%D0%B2)&amp;action=edit&amp;redlink=1" TargetMode="External"/><Relationship Id="rId81" Type="http://schemas.openxmlformats.org/officeDocument/2006/relationships/hyperlink" Target="https://en.wikipedia.org/wiki/GraphQL" TargetMode="External"/><Relationship Id="rId4" Type="http://schemas.openxmlformats.org/officeDocument/2006/relationships/hyperlink" Target="https://ru.wikipedia.org/wiki/%D0%A1%D0%A3%D0%91%D0%94" TargetMode="External"/><Relationship Id="rId9" Type="http://schemas.openxmlformats.org/officeDocument/2006/relationships/hyperlink" Target="https://ru.wikipedia.org/wiki/%D0%90%D1%82%D0%BE%D0%BC%D0%B0%D1%80%D0%BD%D0%BE%D1%81%D1%82%D1%8C" TargetMode="External"/><Relationship Id="rId13" Type="http://schemas.openxmlformats.org/officeDocument/2006/relationships/hyperlink" Target="https://ru.wikipedia.org/wiki/Amazon.com" TargetMode="External"/><Relationship Id="rId18" Type="http://schemas.openxmlformats.org/officeDocument/2006/relationships/hyperlink" Target="https://ru.wikipedia.org/wiki/NoSQL#cite_note-_9106d69420db1ace-7" TargetMode="External"/><Relationship Id="rId39" Type="http://schemas.openxmlformats.org/officeDocument/2006/relationships/hyperlink" Target="https://ru.wikipedia.org/wiki/Apache_Cassandra" TargetMode="External"/><Relationship Id="rId34" Type="http://schemas.openxmlformats.org/officeDocument/2006/relationships/hyperlink" Target="https://ru.wikipedia.org/wiki/BigTable" TargetMode="External"/><Relationship Id="rId50" Type="http://schemas.openxmlformats.org/officeDocument/2006/relationships/hyperlink" Target="https://ru.wikipedia.org/wiki/OLAP" TargetMode="External"/><Relationship Id="rId55" Type="http://schemas.openxmlformats.org/officeDocument/2006/relationships/hyperlink" Target="https://ru.wikipedia.org/wiki/%D0%94%D0%BE%D0%BA%D1%83%D0%BC%D0%B5%D0%BD%D1%82%D0%BE%D0%BE%D1%80%D0%B8%D0%B5%D0%BD%D1%82%D0%B8%D1%80%D0%BE%D0%B2%D0%B0%D0%BD%D0%BD%D0%B0%D1%8F_%D0%A1%D0%A3%D0%91%D0%94" TargetMode="External"/><Relationship Id="rId76" Type="http://schemas.openxmlformats.org/officeDocument/2006/relationships/hyperlink" Target="https://ru.wikipedia.org/wiki/ACID" TargetMode="External"/><Relationship Id="rId7" Type="http://schemas.openxmlformats.org/officeDocument/2006/relationships/hyperlink" Target="https://ru.wikipedia.org/wiki/%D0%9C%D0%B0%D1%81%D1%88%D1%82%D0%B0%D0%B1%D0%B8%D1%80%D1%83%D0%B5%D0%BC%D0%BE%D1%81%D1%82%D1%8C" TargetMode="External"/><Relationship Id="rId71" Type="http://schemas.openxmlformats.org/officeDocument/2006/relationships/hyperlink" Target="https://ru.wikipedia.org/wiki/NoSQL#cite_note-10" TargetMode="External"/><Relationship Id="rId2" Type="http://schemas.openxmlformats.org/officeDocument/2006/relationships/slide" Target="../slides/slide17.xml"/><Relationship Id="rId29" Type="http://schemas.openxmlformats.org/officeDocument/2006/relationships/hyperlink" Target="https://ru.wikipedia.org/w/index.php?title=NoSQL&amp;veaction=edit&amp;section=7" TargetMode="External"/><Relationship Id="rId24" Type="http://schemas.openxmlformats.org/officeDocument/2006/relationships/hyperlink" Target="https://ru.wikipedia.org/wiki/Berkeley_DB" TargetMode="External"/><Relationship Id="rId40" Type="http://schemas.openxmlformats.org/officeDocument/2006/relationships/hyperlink" Target="https://ru.wikipedia.org/w/index.php?title=ScyllaDB&amp;action=edit&amp;redlink=1" TargetMode="External"/><Relationship Id="rId45" Type="http://schemas.openxmlformats.org/officeDocument/2006/relationships/hyperlink" Target="https://en.wikipedia.org/wiki/Hypertable" TargetMode="External"/><Relationship Id="rId66" Type="http://schemas.openxmlformats.org/officeDocument/2006/relationships/hyperlink" Target="https://ru.wikipedia.org/wiki/Neo4j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FE198-1678-7848-BAD1-C40EFA9119B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252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ядро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которое отвечает за управление данными во внешней и оперативной памяти 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Журнализация изменений"/>
              </a:rPr>
              <a:t>журнализацию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процессор языка базы данных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(он же оптимизатор) обеспечивающий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Оптимизация запросов СУБД"/>
              </a:rPr>
              <a:t>оптимизацию запросов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на извлечение и изменение данных и создание, как правило, машинно-независимого исполняемого внутреннего кода;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подсистему поддержки времени исполнения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которая интерпретирует программы манипуляции данными, создающие пользовательский интерфейс с СУБД;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сервисные программы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(внешние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Утилита"/>
              </a:rPr>
              <a:t>утилиты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обеспечивающие ряд дополнительных возможностей по обслуживанию информационной системы.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FE198-1678-7848-BAD1-C40EFA9119B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50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БД и СУБД часто путают. Важно понимать, что БД – это сами данные, логическая модель  и физическая модель, а СУБД – набор программ которые реализуют все эти правила внутри ЭВМ, обеспечивают хранение данных на носителях информации, взаимодействие с пользователем и выполнение клиентских запросов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FE198-1678-7848-BAD1-C40EFA9119B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73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Данные представлены в иерархической древовидной структуре где есть Родители и Потомки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У каждого Потомка может быть только 1 родитель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Простая и понятная структура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Для получения той или иной записи нужно пройти по всей иерархии до нее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Запросы от корня дерева к листьям просты в реализации, однако в обратную сторону все сложно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Негибкая структура в силу реализации только концепции 1-ко-многим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Разработка таких БД велась компанией </a:t>
            </a:r>
            <a:r>
              <a:rPr lang="en-US" dirty="0"/>
              <a:t>IBM </a:t>
            </a:r>
            <a:r>
              <a:rPr lang="ru-RU" dirty="0"/>
              <a:t>начиная с 1960х годов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Первые СУБД для Мэйнфреймов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Иерархические БД используются в Банковской сфере и Телеком индустрии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Файловые системы, реестр </a:t>
            </a:r>
            <a:r>
              <a:rPr lang="en-US" dirty="0"/>
              <a:t>Windows, IBM Information Management System – </a:t>
            </a:r>
            <a:r>
              <a:rPr lang="ru-RU" dirty="0"/>
              <a:t>примеры Иерархических 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FE198-1678-7848-BAD1-C40EFA9119B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43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Сетевая модель данных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логическая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модель данных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являющаяся расширением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Иерархическая модель данных"/>
              </a:rPr>
              <a:t>иерархического подхода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строгая математическая теория, описывающая структурный аспект, аспект целостности и аспект обработки данных в сетевых базах данных.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Сетевая БД состоит из набора экземпляров определенного типа записи и набора экземпляров определенного типа связей между этими записями.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Расширение модели Иерархических 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Потомки могут иметь связь с несколькими родителями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Поддерживается, хотя и не приветствуется отношение многие-ко-многим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Эффективность вычислительных операций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Жесткая структура, затрудняющая изменения БД и требующая связянного изменения приложения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Сетевая БД </a:t>
            </a:r>
            <a:r>
              <a:rPr lang="en-US" dirty="0"/>
              <a:t>Integrated</a:t>
            </a:r>
            <a:r>
              <a:rPr lang="ru-RU" dirty="0"/>
              <a:t> </a:t>
            </a:r>
            <a:r>
              <a:rPr lang="en-US" dirty="0"/>
              <a:t>Data Store </a:t>
            </a:r>
            <a:r>
              <a:rPr lang="ru-RU" dirty="0"/>
              <a:t>использовалась в </a:t>
            </a:r>
            <a:r>
              <a:rPr lang="en-US" dirty="0"/>
              <a:t>British Telecom </a:t>
            </a:r>
            <a:r>
              <a:rPr lang="ru-RU" dirty="0"/>
              <a:t>и обслживала десятки миллиардов транзакций в год в 1980х-1990х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Сетевая модель была одним из первых подходов, использовавшимся при создании баз данных в конце 50-х — начале 60-х годов. Активным пропагандистом этой модели был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Бахман, Чарльз Уильям"/>
              </a:rPr>
              <a:t>Чарльз Бахман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Идеи Бахмана послужили основой для разработки стандартной сетевой модели под эгидой организации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ODASYL"/>
              </a:rPr>
              <a:t>CODASYL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После публикации отчетов рабочей группы этой организации в 1969, 1971 и 1973 годах многие компании привели свои сетевые базы данных более-менее в соответствие со стандартами CODASYL. До середины 70-х годов главным конкурентом сетевых баз данных была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Иерархическая модель данных"/>
              </a:rPr>
              <a:t>иерархическая модель данных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К основным понятиям 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сетевой модели </a:t>
            </a:r>
            <a:r>
              <a:rPr lang="ru-RU" b="1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База данных"/>
              </a:rPr>
              <a:t>базы данных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относятся: уровень, элемент (узел), связь.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Узел — это совокупность атрибутов данных, описывающих некоторый объект. На схеме иерархического дерева узлы представляются вершинами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Граф (математика)"/>
              </a:rPr>
              <a:t>графа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В сетевой структуре каждый элемент может быть связан с любым другим элементом.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Сетевые базы данных подобны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Иерархические базы данных"/>
              </a:rPr>
              <a:t>иерархическим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за исключением того, что в них имеются указатели в обоих направлениях, которые соединяют родственную информацию.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Знаменитый спор под названием "The Great Debate произошел в 1974 году на конференции ACM SIGMOD Workshop on Data Description, Access, and Control, где Бахман и Кодд решали одну и ту же бизнес-задачу, используя каждый свой подход. Кодд решил её правильно, хоть и не с первого раза, а Бахман предложил громоздкое решение, которое оказалось неверным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FE198-1678-7848-BAD1-C40EFA9119B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44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Основана на реляционной модели данных, представленной Эдгаром Коддом в </a:t>
            </a:r>
            <a:r>
              <a:rPr lang="en-US" dirty="0"/>
              <a:t>IBM </a:t>
            </a:r>
            <a:r>
              <a:rPr lang="ru-RU" dirty="0"/>
              <a:t>в 1970 году.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Подчиняется большинству из 12-ти правил Кодда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Модель организует данные в несколько таблиц (</a:t>
            </a:r>
            <a:r>
              <a:rPr lang="en-US" dirty="0"/>
              <a:t>relations</a:t>
            </a:r>
            <a:r>
              <a:rPr lang="ru-RU" dirty="0"/>
              <a:t>) из колонок (</a:t>
            </a:r>
            <a:r>
              <a:rPr lang="en-US" dirty="0"/>
              <a:t>columns</a:t>
            </a:r>
            <a:r>
              <a:rPr lang="ru-RU" dirty="0"/>
              <a:t>) и строк (</a:t>
            </a:r>
            <a:r>
              <a:rPr lang="en-US" dirty="0"/>
              <a:t>rows). </a:t>
            </a:r>
            <a:r>
              <a:rPr lang="ru-RU" dirty="0"/>
              <a:t>Сами данные</a:t>
            </a:r>
            <a:r>
              <a:rPr lang="en-US" dirty="0"/>
              <a:t> </a:t>
            </a:r>
            <a:r>
              <a:rPr lang="ru-RU" dirty="0"/>
              <a:t>содержатся в полях записей  (</a:t>
            </a:r>
            <a:r>
              <a:rPr lang="en-US" dirty="0"/>
              <a:t>Rows/Records/Tuples</a:t>
            </a:r>
            <a:r>
              <a:rPr lang="ru-RU" dirty="0"/>
              <a:t>) таблиц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Таблица </a:t>
            </a:r>
            <a:r>
              <a:rPr lang="en-US" dirty="0"/>
              <a:t>(relation) </a:t>
            </a:r>
            <a:r>
              <a:rPr lang="ru-RU" dirty="0"/>
              <a:t>это набор сущностей (</a:t>
            </a:r>
            <a:r>
              <a:rPr lang="en-US" dirty="0"/>
              <a:t>tuples) c </a:t>
            </a:r>
            <a:r>
              <a:rPr lang="ru-RU" dirty="0"/>
              <a:t>одинаковыми атрибутами (</a:t>
            </a:r>
            <a:r>
              <a:rPr lang="en-US" dirty="0"/>
              <a:t>columns)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Реляционная СУБД позволяет пользователям использовать хранимые данные в виде таблиц, колонок и полей и выполнять над ними реляционные операторы.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Реляционная СУБД поддерживает </a:t>
            </a:r>
            <a:r>
              <a:rPr lang="en-US" dirty="0"/>
              <a:t>ACID </a:t>
            </a:r>
            <a:r>
              <a:rPr lang="ru-RU" dirty="0"/>
              <a:t>транзакции обеспечивая целостность и непротиворечивость даннных.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Каждая запись в таблице (</a:t>
            </a:r>
            <a:r>
              <a:rPr lang="en-US" dirty="0"/>
              <a:t>tuple) </a:t>
            </a:r>
            <a:r>
              <a:rPr lang="ru-RU" dirty="0"/>
              <a:t>имеет свой уникальный ключ.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Записи в одной таблице могут быть связаны с записями в другой таблице при помощи такого ключа.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Большинство СУБД на рынке – реляционные СУБД</a:t>
            </a:r>
            <a:endParaRPr lang="en-US" dirty="0"/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Требования ACID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Редактировать раздел «Требования ACID»"/>
              </a:rPr>
              <a:t>править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|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Редактировать раздел «Требования ACID»"/>
              </a:rPr>
              <a:t>править код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ru-RU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Atomicity — Атомарность</a:t>
            </a:r>
            <a:endParaRPr lang="ru-RU" b="0" i="0" dirty="0">
              <a:solidFill>
                <a:srgbClr val="54595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Атомарность гарантирует, что никакая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Транзакционная система"/>
              </a:rPr>
              <a:t>транзакция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не будет зафиксирована в системе частично. 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— со стороны будет казаться, что транзакции и не было (естественно, счётчики,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Индекс (базы данных)"/>
              </a:rPr>
              <a:t>индексы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 другие внутренние структуры могут измениться, но, если СУБД запрограммирована без ошибок, это не повлияет на внешнее её поведение).</a:t>
            </a:r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Consistency — Согласованность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Редактировать раздел «Consistency — Согласованность»"/>
              </a:rPr>
              <a:t>править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|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Редактировать раздел «Consistency — Согласованность»"/>
              </a:rPr>
              <a:t>править код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ru-RU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Транзакция, достигающая своего нормального завершения (EOT — end of transaction, завершение транзакции) и тем самым фиксирующая свои результаты, сохраняет согласованность базы данных. Другими словами, каждая успешная транзакция по определению фиксирует только допустимые результаты. Это условие является необходимым для поддержки четвёртого свойства.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Однако не нужно забывать, что при выполнении требования изоляции никаким другим транзакциям эта несогласованность не будет видна. А атомарность гарантирует, что транзакция либо будет полностью завершена, либо ни одна из операций транзакции не будет выполнена. Тем самым эта промежуточная несогласованность является скрытой.</a:t>
            </a:r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Isolation — Изолированность  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Во время выполнения транзакции параллельные транзакции не должны оказывать влияния на её результат. Изолированность — требование дорогое, поэтому в реальных БД существуют режимы, не полностью изолирующие транзакцию</a:t>
            </a:r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Durability — Прочность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Редактировать раздел «Durability — Прочность»"/>
              </a:rPr>
              <a:t>править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|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Редактировать раздел «Durability — Прочность»"/>
              </a:rPr>
              <a:t>править код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ru-RU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Независимо от проблем на нижних уровнях (к примеру, обесточивание системы или сбои в оборудовании) изменения, сделанные успешно завершённой транзакцией, должны остаться сохранёнными после возвращения системы в работу. Другими словами, если пользователь получил подтверждение от системы, что транзакция выполнена, он может быть уверен, что сделанные им изменения не будут отменены из-за какого-либо сбоя.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Большинство реляционных СУБД поддерживают </a:t>
            </a:r>
            <a:r>
              <a:rPr lang="en-US" dirty="0"/>
              <a:t>SQL (Simple Query Language) </a:t>
            </a:r>
            <a:r>
              <a:rPr lang="ru-RU" dirty="0"/>
              <a:t>стандартизирующий работу с ними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Примеры реляционных СУБД: </a:t>
            </a:r>
            <a:r>
              <a:rPr lang="en-US" dirty="0"/>
              <a:t>Oracle Database, MSSQL, PostgreSQL, MySQL, IBM DB2, MariaDB, Hive, Teradata ……()</a:t>
            </a: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FE198-1678-7848-BAD1-C40EFA9119B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436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NoSQL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(от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not only SQL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не только SQL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обозначение широкого класса разнородных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СУБД"/>
              </a:rPr>
              <a:t>систем управления базами данных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появившихся в конце 2000-х — начале 2010-х годов и существенно отличающихся от традиционных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Реляционная СУБД"/>
              </a:rPr>
              <a:t>реляционных СУБД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с доступом к данным средствами языка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SQL"/>
              </a:rPr>
              <a:t>SQL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Применяется к системам, в которых делается попытка решить проблемы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Масштабируемость"/>
              </a:rPr>
              <a:t>масштабируемости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Доступность информации"/>
              </a:rPr>
              <a:t>доступности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за счёт полного или частичного отказа от требований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атомарности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и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Согласованность данных"/>
              </a:rPr>
              <a:t>согласованности данных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[1]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Могут использоваться в специфичных областях и поддерживать нестандартные интерфейсы и соотношения между объектами 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NoSQL  - </a:t>
            </a:r>
            <a:r>
              <a:rPr lang="ru-RU" dirty="0"/>
              <a:t>были созданы скорее в противовес </a:t>
            </a:r>
            <a:r>
              <a:rPr lang="en-US" dirty="0"/>
              <a:t>RDBMS  - </a:t>
            </a:r>
            <a:r>
              <a:rPr lang="ru-RU" dirty="0"/>
              <a:t>и было предложение назвать их </a:t>
            </a:r>
            <a:r>
              <a:rPr lang="en-US" dirty="0" err="1"/>
              <a:t>NoREL</a:t>
            </a:r>
            <a:endParaRPr lang="en-US" dirty="0"/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NoSQL вместо ACID может рассматриваться набор свойств BASE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[1]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базовая доступность 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basic availability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каждый запрос гарантированно завершается (успешно или безуспешно).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гибкое состояние 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soft state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состояние системы может изменяться со временем, даже без ввода новых данных, для достижения согласования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согласованность в конечном счёте 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eventual consistency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— данные могут быть некоторое время рассогласованы, но приходят к согласованию через некоторое время.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Термин «BASE» был предложен Эриком Брюером, автором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Теорема CAP"/>
              </a:rPr>
              <a:t>теоремы CAP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согласно которой в распределённых вычислениях можно обеспечить только два из трёх свойств: согласованность данных, доступность или устойчивость к разделению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[1]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Разумеется, системы на основе BASE не могут использоваться в любых приложениях: для функционирования биржевых и банковских систем использование транзакций является необходимостью. В то же время, свойства ACID, какими бы желанными они ни были, практически невозможно обеспечить в системах с многомиллионной веб-аудиторией, вроде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Amazon.com"/>
              </a:rPr>
              <a:t>amazon.com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[1]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Таким образом, проектировщики NoSQL-систем жертвуют согласованностью данных ради достижения двух других свойств из теоремы CAP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/>
              </a:rPr>
              <a:t>[4]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Некоторые СУБД, например,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Riak"/>
              </a:rPr>
              <a:t>Riak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позволяют настраивать требуемые характеристики доступности-согласованности даже для отдельных запросов путём задания количества узлов, необходимых для подтверждения успеха транзакции.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/>
              </a:rPr>
              <a:t>[5]</a:t>
            </a:r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Решения NoSQL отличаются не только проектированием с учётом масштабирования. Другими характерными чертами NoSQL-решений являются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[6]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8"/>
              </a:rPr>
              <a:t>[7]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Применение различных типов хранилищ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[6]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Возможность разработки базы данных без задания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9" tooltip="Схема базы данных"/>
              </a:rPr>
              <a:t>схемы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[6]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8"/>
              </a:rPr>
              <a:t>[7]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Линейная масштабируемость (добавление процессоров увеличивает производительность)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[6]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Инновационность: «не только SQL» открывает много возможностей для хранения и обработки данных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[6]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Ключ — значение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0" tooltip="Редактировать раздел «Ключ — значение»"/>
              </a:rPr>
              <a:t>править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|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1" tooltip="Редактировать раздел «Ключ — значение»"/>
              </a:rPr>
              <a:t>править код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ru-RU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Модель «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2" tooltip="База данных «ключ-значение»"/>
              </a:rPr>
              <a:t>ключ — значение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 является простейшим вариантом, использующим ключ для доступа к значению. Такие системы используются для хранения изображений, создания специализированных файловых систем, в качестве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3" tooltip="Кэш"/>
              </a:rPr>
              <a:t>кэшей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для объектов, а также в системах, спроектированных с прицелом на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Масштабируемость"/>
              </a:rPr>
              <a:t>масштабируемость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Примеры таких хранилищ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4" tooltip="Berkeley DB"/>
              </a:rPr>
              <a:t>Berkeley DB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25" tooltip="MemcacheDB (страница отсутствует)"/>
              </a:rPr>
              <a:t>MemcacheDB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26" tooltip="en:MemcacheDB"/>
              </a:rPr>
              <a:t>[en]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7" tooltip="Redis"/>
              </a:rPr>
              <a:t>Redis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Riak"/>
              </a:rPr>
              <a:t>Riak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8"/>
              </a:rPr>
              <a:t>Amazon DynamoDB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[6]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Семейство столбцов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9" tooltip="Редактировать раздел «Семейство столбцов»"/>
              </a:rPr>
              <a:t>править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|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0" tooltip="Редактировать раздел «Семейство столбцов»"/>
              </a:rPr>
              <a:t>править код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ru-RU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Запрос «</a:t>
            </a:r>
            <a:r>
              <a:rPr lang="ru-RU" b="0" i="1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31"/>
              </a:rPr>
              <a:t>Семейство столбцов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»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32" tooltip="d:Q5150193"/>
              </a:rPr>
              <a:t>[d]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перенаправляется сюда. На эту тему нужно </a:t>
            </a:r>
            <a:r>
              <a:rPr lang="ru-RU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3" tooltip="Служебная:EditPage/Семейство столбцов"/>
              </a:rPr>
              <a:t>создать отдельную статью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Другой тип систем — «семейство столбцов», прародитель этого типа — система Google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4" tooltip="BigTable"/>
              </a:rPr>
              <a:t>BigTable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В таких системах данные хранятся в виде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5" tooltip="Разреженная матрица"/>
              </a:rPr>
              <a:t>разреженной матрицы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строки и столбцы которой используются как ключи. Типичным применением этого типа СУБД является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6" tooltip="EXist"/>
              </a:rPr>
              <a:t>веб-индексирование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а также задачи, связанные с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7" tooltip="Большие данные"/>
              </a:rPr>
              <a:t>большими данными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с пониженными требованиями к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Согласованность данных"/>
              </a:rPr>
              <a:t>согласованности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Примерами СУБД данного типа являются: Apache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8" tooltip="HBase"/>
              </a:rPr>
              <a:t>HBase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9"/>
              </a:rPr>
              <a:t>Apache Cassandra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40" tooltip="ScyllaDB (страница отсутствует)"/>
              </a:rPr>
              <a:t>ScyllaDB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41" tooltip="en:ScyllaDB"/>
              </a:rPr>
              <a:t>[en]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42" tooltip="Apache Accumulo (страница отсутствует)"/>
              </a:rPr>
              <a:t>Apache Accumulo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43" tooltip="en:Apache Accumulo"/>
              </a:rPr>
              <a:t>[en]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44" tooltip="Hypertable (страница отсутствует)"/>
              </a:rPr>
              <a:t>Hypertable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45" tooltip="en:Hypertable"/>
              </a:rPr>
              <a:t>[en]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[6]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6"/>
              </a:rPr>
              <a:t>[8]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Системы типа «семейство столбцов» и документно-ориентированные системы имеют близкие сценарии использования: системы управления содержимым, блоги, регистрация событий. Использование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7" tooltip="Временная метка"/>
              </a:rPr>
              <a:t>временных меток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позволяет использовать этот вид систем для организации счётчиков, а также регистрации и обработки различных данных, связанных со временем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6"/>
              </a:rPr>
              <a:t>[8]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отличие от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48" tooltip="Столбцовое хранение (страница отсутствует)"/>
              </a:rPr>
              <a:t>столбцового хранения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49" tooltip="en:column-oriented DBMS"/>
              </a:rPr>
              <a:t>column-oriented DBMS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применяемого в некоторых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Реляционная СУБД"/>
              </a:rPr>
              <a:t>реляционных СУБД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хранящих данные по столбцам в сжатом виде для эффективности в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0" tooltip="OLAP"/>
              </a:rPr>
              <a:t>OLAP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-сценариях, модель «семейство столбцов» хранит данные построчно, и обеспечивает высокую производительность, прежде всего, в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1" tooltip="OLTP"/>
              </a:rPr>
              <a:t>оперативных сценариях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тогда как для запросов, требующих обхода большого объёма данных с агрегацией результатов, как правило, неэффективна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6"/>
              </a:rPr>
              <a:t>[8]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2"/>
              </a:rPr>
              <a:t>[9]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Документоориентированная СУБД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3" tooltip="Редактировать раздел «Документоориентированная СУБД»"/>
              </a:rPr>
              <a:t>править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|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4" tooltip="Редактировать раздел «Документоориентированная СУБД»"/>
              </a:rPr>
              <a:t>править код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ru-RU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5" tooltip="Документоориентированная СУБД"/>
              </a:rPr>
              <a:t>Документоориентированные СУБД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служат для хранения иерархических структур данных. Находят своё применение в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6" tooltip="Система управления содержимым"/>
              </a:rPr>
              <a:t>системах управления содержимым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издательском деле,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7" tooltip="Информационный поиск"/>
              </a:rPr>
              <a:t>документальном поиске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Примеры СУБД данного типа —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8" tooltip="CouchDB"/>
              </a:rPr>
              <a:t>CouchDB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9" tooltip="Couchbase"/>
              </a:rPr>
              <a:t>Couchbase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0" tooltip="MongoDB"/>
              </a:rPr>
              <a:t>MongoDB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1"/>
              </a:rPr>
              <a:t>eXist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Berkeley DB XML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[6]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Графовая СУБД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2" tooltip="Редактировать раздел «Графовая СУБД»"/>
              </a:rPr>
              <a:t>править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 |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3" tooltip="Редактировать раздел «Графовая СУБД»"/>
              </a:rPr>
              <a:t>править код</a:t>
            </a:r>
            <a:r>
              <a:rPr lang="ru-R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]</a:t>
            </a:r>
            <a:endParaRPr lang="ru-RU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4" tooltip="Графовая СУБД"/>
              </a:rPr>
              <a:t>Графовые СУБД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применяются для задач, в которых данные имеют большое количество связей, например,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5" tooltip="Социальная сеть"/>
              </a:rPr>
              <a:t>социальные сети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выявление мошенничества. Примеры: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6" tooltip="Neo4j"/>
              </a:rPr>
              <a:t>Neo4j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7" tooltip="OrientDB"/>
              </a:rPr>
              <a:t>OrientDB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68" tooltip="AllegroGraph (страница отсутствует)"/>
              </a:rPr>
              <a:t>AllegroGraph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9" tooltip="en:AllegroGraph"/>
              </a:rPr>
              <a:t>[en]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0" tooltip="Blazegraph"/>
              </a:rPr>
              <a:t>Blazegraph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1"/>
              </a:rPr>
              <a:t>[10]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2" tooltip="Открытое программное обеспечение"/>
              </a:rPr>
              <a:t>InfiniteGraph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73" tooltip="FlockDB (страница отсутствует)"/>
              </a:rPr>
              <a:t>FlockDB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74" tooltip="Titan (база данных) (страница отсутствует)"/>
              </a:rPr>
              <a:t>Titan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/>
              </a:rPr>
              <a:t>[6]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6"/>
              </a:rPr>
              <a:t>[8]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Так как рёбра графа материализованы (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нглийский язык"/>
              </a:rPr>
              <a:t>англ.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materialized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то есть, являются хранимыми, обход графа не требует дополнительных вычислений (как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5" tooltip="Join (SQL)"/>
              </a:rPr>
              <a:t>соединение в SQL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но для нахождения начальной вершины обхода требуется наличие индексов. Графовые СУБД как правило поддерживают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6" tooltip="ACID"/>
              </a:rPr>
              <a:t>ACID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а также поддерживают специализированные языки запросов, такие как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7" tooltip="Gremlin"/>
              </a:rPr>
              <a:t>Gremlin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78" tooltip="Cypher (язык запросов) (страница отсутствует)"/>
              </a:rPr>
              <a:t>Cypher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9" tooltip="SPARQL"/>
              </a:rPr>
              <a:t>SPARQL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ru-RU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80" tooltip="GraphQL (страница отсутствует)"/>
              </a:rPr>
              <a:t>GraphQL</a:t>
            </a:r>
            <a:r>
              <a:rPr lang="ru-RU" b="0" i="0" u="none" strike="noStrike" baseline="30000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81" tooltip="en:GraphQL"/>
              </a:rPr>
              <a:t>[en]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ru-RU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Не требуют описания схемы БД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FE198-1678-7848-BAD1-C40EFA9119B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47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FE198-1678-7848-BAD1-C40EFA9119B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7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FE198-1678-7848-BAD1-C40EFA9119B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89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572399"/>
            <a:ext cx="16383600" cy="612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1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0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  <a:p>
            <a:pPr lvl="0"/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19402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572399"/>
            <a:ext cx="16383600" cy="612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1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0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  <a:p>
            <a:pPr lvl="0"/>
            <a:r>
              <a:rPr lang="ru-RU" dirty="0"/>
              <a:t>ПРЕЗЕНТАЦИИ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E3D5216-5AFB-014E-9BCA-DDE974496F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2800" y="7740000"/>
            <a:ext cx="14589866" cy="19044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1371600" rtl="0" eaLnBrk="1" fontAlgn="auto" latinLnBrk="0" hangingPunct="1">
              <a:lnSpc>
                <a:spcPts val="5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ИМЯ И ФАМИЛИЯ</a:t>
            </a:r>
            <a:br>
              <a:rPr lang="ru-RU" dirty="0"/>
            </a:br>
            <a:r>
              <a:rPr lang="ru-RU" dirty="0"/>
              <a:t>СПИКЕРА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1BFA90E8-A710-A940-B8AB-90D9B37EC1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7740000"/>
            <a:ext cx="1904400" cy="19044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9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51596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•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095198"/>
            <a:ext cx="16383600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 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</p:spTree>
    <p:extLst>
      <p:ext uri="{BB962C8B-B14F-4D97-AF65-F5344CB8AC3E}">
        <p14:creationId xmlns:p14="http://schemas.microsoft.com/office/powerpoint/2010/main" val="61635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• Текст 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847598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 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F2A8AE7-D4C0-3F47-8F9D-34788DC48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3200" y="2095200"/>
            <a:ext cx="16383600" cy="10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НАБОРНЫЙ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423488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• Текст 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847598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rgbClr val="E5E5E5"/>
                </a:solidFill>
                <a:latin typeface="Input 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  <a:endParaRPr lang="en-US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F2A8AE7-D4C0-3F47-8F9D-34788DC48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3200" y="2095200"/>
            <a:ext cx="16383600" cy="10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НАБОРНЫЙ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225400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095198"/>
            <a:ext cx="16383600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>
                <a:solidFill>
                  <a:srgbClr val="E5E5E5"/>
                </a:solidFill>
                <a:latin typeface="Input Mono" panose="02000509020000090004" pitchFamily="49" charset="0"/>
              </a:defRPr>
            </a:lvl1pPr>
          </a:lstStyle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86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2095200"/>
            <a:ext cx="10857600" cy="72396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85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2095200"/>
            <a:ext cx="5716800" cy="3808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20FE5877-A176-8A44-9FB6-A28800CAC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200" y="2095202"/>
            <a:ext cx="9813599" cy="72393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 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</p:spTree>
    <p:extLst>
      <p:ext uri="{BB962C8B-B14F-4D97-AF65-F5344CB8AC3E}">
        <p14:creationId xmlns:p14="http://schemas.microsoft.com/office/powerpoint/2010/main" val="91947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3">
            <a:extLst>
              <a:ext uri="{FF2B5EF4-FFF2-40B4-BE49-F238E27FC236}">
                <a16:creationId xmlns:a16="http://schemas.microsoft.com/office/drawing/2014/main" id="{8DEABE0A-E463-1142-9F53-DA17AFFF75FB}"/>
              </a:ext>
            </a:extLst>
          </p:cNvPr>
          <p:cNvSpPr txBox="1">
            <a:spLocks/>
          </p:cNvSpPr>
          <p:nvPr userDrawn="1"/>
        </p:nvSpPr>
        <p:spPr>
          <a:xfrm>
            <a:off x="763199" y="8440615"/>
            <a:ext cx="16383600" cy="1100354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1371600" rtl="0" eaLnBrk="1" fontAlgn="auto" latinLnBrk="0" hangingPunct="1">
              <a:lnSpc>
                <a:spcPts val="5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1E2028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KARPOV.COURSES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5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81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0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5" r:id="rId3"/>
    <p:sldLayoutId id="2147483686" r:id="rId4"/>
    <p:sldLayoutId id="2147483682" r:id="rId5"/>
    <p:sldLayoutId id="2147483684" r:id="rId6"/>
    <p:sldLayoutId id="2147483683" r:id="rId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hyperlink" Target="https://data2.unhcr.org/en/documents/details/6674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17/06/relationships/model3d" Target="../media/model3d1.glb"/><Relationship Id="rId10" Type="http://schemas.openxmlformats.org/officeDocument/2006/relationships/image" Target="../media/image8.svg"/><Relationship Id="rId19" Type="http://schemas.openxmlformats.org/officeDocument/2006/relationships/hyperlink" Target="https://pixabay.com/illustrations/computer-user-icon-peolpe-avatar-1331579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02C7FE5-D11A-074D-B488-32A451637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Реляционные и МРР базы данных. </a:t>
            </a:r>
          </a:p>
          <a:p>
            <a:r>
              <a:rPr lang="ru-RU" dirty="0"/>
              <a:t>Что и как в них хранить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5928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1D9CE1-F013-4BB3-AB79-556F382E9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A69941B-6BA8-460A-8FAE-2F55BB12D2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459851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FF5433"/>
                </a:solidFill>
              </a:rPr>
              <a:t>Иерархическая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7EC78A-4FC2-4E45-9CFD-061E6CD36268}"/>
              </a:ext>
            </a:extLst>
          </p:cNvPr>
          <p:cNvSpPr/>
          <p:nvPr/>
        </p:nvSpPr>
        <p:spPr>
          <a:xfrm>
            <a:off x="7278959" y="1930037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2C90F9-4D65-4518-8717-8A995F7BD4B2}"/>
              </a:ext>
            </a:extLst>
          </p:cNvPr>
          <p:cNvSpPr/>
          <p:nvPr/>
        </p:nvSpPr>
        <p:spPr>
          <a:xfrm>
            <a:off x="10953877" y="7511190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E038DD-D223-4FD3-8D15-DB530E32CBEF}"/>
              </a:ext>
            </a:extLst>
          </p:cNvPr>
          <p:cNvSpPr/>
          <p:nvPr/>
        </p:nvSpPr>
        <p:spPr>
          <a:xfrm>
            <a:off x="9922003" y="7509985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CD37147-7D46-412A-9862-C1A662A3CB48}"/>
              </a:ext>
            </a:extLst>
          </p:cNvPr>
          <p:cNvSpPr/>
          <p:nvPr/>
        </p:nvSpPr>
        <p:spPr>
          <a:xfrm>
            <a:off x="8908232" y="7499831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70DFB8-E1F2-46AD-8404-8B3F45AF423C}"/>
              </a:ext>
            </a:extLst>
          </p:cNvPr>
          <p:cNvSpPr/>
          <p:nvPr/>
        </p:nvSpPr>
        <p:spPr>
          <a:xfrm>
            <a:off x="9903899" y="5130493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26D2B0-68A6-4494-B4E0-B4886DA72078}"/>
              </a:ext>
            </a:extLst>
          </p:cNvPr>
          <p:cNvSpPr/>
          <p:nvPr/>
        </p:nvSpPr>
        <p:spPr>
          <a:xfrm>
            <a:off x="9903899" y="3469433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29F7FA-0B16-42D9-88CC-488B0CA04B6B}"/>
              </a:ext>
            </a:extLst>
          </p:cNvPr>
          <p:cNvSpPr/>
          <p:nvPr/>
        </p:nvSpPr>
        <p:spPr>
          <a:xfrm>
            <a:off x="4599709" y="7504004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41C94E-79E6-46D6-87AC-61B76CF0E1F7}"/>
              </a:ext>
            </a:extLst>
          </p:cNvPr>
          <p:cNvSpPr/>
          <p:nvPr/>
        </p:nvSpPr>
        <p:spPr>
          <a:xfrm>
            <a:off x="6880692" y="5038804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D6F1E1-2A62-43B4-BD61-F7443DE2599F}"/>
              </a:ext>
            </a:extLst>
          </p:cNvPr>
          <p:cNvSpPr/>
          <p:nvPr/>
        </p:nvSpPr>
        <p:spPr>
          <a:xfrm>
            <a:off x="5097543" y="5058344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4BF3B9-85A8-46CE-B1BC-72B93FABF788}"/>
              </a:ext>
            </a:extLst>
          </p:cNvPr>
          <p:cNvSpPr/>
          <p:nvPr/>
        </p:nvSpPr>
        <p:spPr>
          <a:xfrm>
            <a:off x="6084158" y="3325137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4176C4-1DAE-41B9-A99C-E7E0EBD4B30B}"/>
              </a:ext>
            </a:extLst>
          </p:cNvPr>
          <p:cNvCxnSpPr>
            <a:cxnSpLocks/>
            <a:stCxn id="29" idx="3"/>
            <a:endCxn id="38" idx="7"/>
          </p:cNvCxnSpPr>
          <p:nvPr/>
        </p:nvCxnSpPr>
        <p:spPr>
          <a:xfrm flipH="1">
            <a:off x="6934014" y="2797745"/>
            <a:ext cx="490757" cy="676268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98D3B5-7DD6-4D50-8293-737D48ACD803}"/>
              </a:ext>
            </a:extLst>
          </p:cNvPr>
          <p:cNvCxnSpPr>
            <a:cxnSpLocks/>
            <a:stCxn id="38" idx="3"/>
            <a:endCxn id="37" idx="0"/>
          </p:cNvCxnSpPr>
          <p:nvPr/>
        </p:nvCxnSpPr>
        <p:spPr>
          <a:xfrm flipH="1">
            <a:off x="5595376" y="4192845"/>
            <a:ext cx="634594" cy="86549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4D8393-560C-4703-8823-D052B2268073}"/>
              </a:ext>
            </a:extLst>
          </p:cNvPr>
          <p:cNvCxnSpPr>
            <a:cxnSpLocks/>
            <a:stCxn id="38" idx="5"/>
            <a:endCxn id="36" idx="0"/>
          </p:cNvCxnSpPr>
          <p:nvPr/>
        </p:nvCxnSpPr>
        <p:spPr>
          <a:xfrm>
            <a:off x="6934014" y="4192845"/>
            <a:ext cx="444512" cy="84595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DB1386-CE8A-4345-9A4A-2D05EB81B06B}"/>
              </a:ext>
            </a:extLst>
          </p:cNvPr>
          <p:cNvCxnSpPr>
            <a:cxnSpLocks/>
            <a:stCxn id="29" idx="5"/>
            <a:endCxn id="34" idx="1"/>
          </p:cNvCxnSpPr>
          <p:nvPr/>
        </p:nvCxnSpPr>
        <p:spPr>
          <a:xfrm>
            <a:off x="8128814" y="2797745"/>
            <a:ext cx="1920896" cy="82056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422E683-8505-4D1B-9F3A-26EAA4A6B1AE}"/>
              </a:ext>
            </a:extLst>
          </p:cNvPr>
          <p:cNvCxnSpPr>
            <a:cxnSpLocks/>
            <a:stCxn id="37" idx="4"/>
            <a:endCxn id="35" idx="0"/>
          </p:cNvCxnSpPr>
          <p:nvPr/>
        </p:nvCxnSpPr>
        <p:spPr>
          <a:xfrm flipH="1">
            <a:off x="5097543" y="6074928"/>
            <a:ext cx="497834" cy="142907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B734754-E496-4C00-A3E4-D2534852919B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10401733" y="4486016"/>
            <a:ext cx="0" cy="64447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C29597-DD90-43FE-B475-84CC7EC26C5B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10401733" y="6147076"/>
            <a:ext cx="18104" cy="136290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5E985E-6EE9-4223-AE12-68D963982031}"/>
              </a:ext>
            </a:extLst>
          </p:cNvPr>
          <p:cNvCxnSpPr>
            <a:cxnSpLocks/>
            <a:stCxn id="33" idx="5"/>
            <a:endCxn id="30" idx="0"/>
          </p:cNvCxnSpPr>
          <p:nvPr/>
        </p:nvCxnSpPr>
        <p:spPr>
          <a:xfrm>
            <a:off x="10753754" y="5998200"/>
            <a:ext cx="697956" cy="151299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D6FF8A8-D09A-4FDA-B4FD-DD36D6867E4B}"/>
              </a:ext>
            </a:extLst>
          </p:cNvPr>
          <p:cNvCxnSpPr>
            <a:cxnSpLocks/>
            <a:stCxn id="33" idx="3"/>
            <a:endCxn id="32" idx="0"/>
          </p:cNvCxnSpPr>
          <p:nvPr/>
        </p:nvCxnSpPr>
        <p:spPr>
          <a:xfrm flipH="1">
            <a:off x="9406066" y="5998200"/>
            <a:ext cx="643645" cy="150163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E358207-CE77-43C8-A5E9-FA2CDB5905D8}"/>
              </a:ext>
            </a:extLst>
          </p:cNvPr>
          <p:cNvSpPr txBox="1">
            <a:spLocks/>
          </p:cNvSpPr>
          <p:nvPr/>
        </p:nvSpPr>
        <p:spPr>
          <a:xfrm>
            <a:off x="10445884" y="1211443"/>
            <a:ext cx="7178295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137B2D8-0D97-4249-9F90-C85FE4506DD3}"/>
              </a:ext>
            </a:extLst>
          </p:cNvPr>
          <p:cNvSpPr txBox="1">
            <a:spLocks/>
          </p:cNvSpPr>
          <p:nvPr/>
        </p:nvSpPr>
        <p:spPr>
          <a:xfrm>
            <a:off x="12357292" y="1680947"/>
            <a:ext cx="5374203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IMS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Windows Registry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TDMS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800" dirty="0" err="1"/>
              <a:t>Cach</a:t>
            </a:r>
            <a:r>
              <a:rPr lang="en-US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endParaRPr lang="ru-RU"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>
                <a:latin typeface="Calibri" panose="020F0502020204030204" pitchFamily="34" charset="0"/>
                <a:cs typeface="Calibri" panose="020F0502020204030204" pitchFamily="34" charset="0"/>
              </a:rPr>
              <a:t>Файловые системы</a:t>
            </a:r>
            <a:endParaRPr lang="ru-RU" sz="4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00222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FEB4C27-3612-4801-A4E3-A4D75F98EA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383600" cy="1800000"/>
          </a:xfrm>
        </p:spPr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0E122D-A1C8-42B1-A9AF-C47D1D5A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459851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Иерархическая</a:t>
            </a: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FF5433"/>
                </a:solidFill>
              </a:rPr>
              <a:t>Сетевая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3607A8-7A2C-4565-98D2-EE561925FD13}"/>
              </a:ext>
            </a:extLst>
          </p:cNvPr>
          <p:cNvSpPr/>
          <p:nvPr/>
        </p:nvSpPr>
        <p:spPr>
          <a:xfrm>
            <a:off x="6650182" y="1930037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581BD5-957D-4FA0-AEA0-094722370BB8}"/>
              </a:ext>
            </a:extLst>
          </p:cNvPr>
          <p:cNvSpPr/>
          <p:nvPr/>
        </p:nvSpPr>
        <p:spPr>
          <a:xfrm>
            <a:off x="9462656" y="5352586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336172-4093-40FD-B3FE-133B4B994F9C}"/>
              </a:ext>
            </a:extLst>
          </p:cNvPr>
          <p:cNvSpPr/>
          <p:nvPr/>
        </p:nvSpPr>
        <p:spPr>
          <a:xfrm>
            <a:off x="8672946" y="5351814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DF7796-433B-41FB-8B74-095808D8C29E}"/>
              </a:ext>
            </a:extLst>
          </p:cNvPr>
          <p:cNvSpPr/>
          <p:nvPr/>
        </p:nvSpPr>
        <p:spPr>
          <a:xfrm>
            <a:off x="7897091" y="5345310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A40ED4-51BC-4A2B-A67E-FDA91C18F5B7}"/>
              </a:ext>
            </a:extLst>
          </p:cNvPr>
          <p:cNvSpPr/>
          <p:nvPr/>
        </p:nvSpPr>
        <p:spPr>
          <a:xfrm>
            <a:off x="8659091" y="3980058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1E3815-7050-4DFF-892A-34C8FD8CA0BA}"/>
              </a:ext>
            </a:extLst>
          </p:cNvPr>
          <p:cNvSpPr/>
          <p:nvPr/>
        </p:nvSpPr>
        <p:spPr>
          <a:xfrm>
            <a:off x="8659091" y="2916082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F298EE-5562-4FDE-8B9F-B276E335FD28}"/>
              </a:ext>
            </a:extLst>
          </p:cNvPr>
          <p:cNvSpPr/>
          <p:nvPr/>
        </p:nvSpPr>
        <p:spPr>
          <a:xfrm>
            <a:off x="5676900" y="5352586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BCB58C-E98B-4116-95D1-7A4E42CD4369}"/>
              </a:ext>
            </a:extLst>
          </p:cNvPr>
          <p:cNvSpPr/>
          <p:nvPr/>
        </p:nvSpPr>
        <p:spPr>
          <a:xfrm>
            <a:off x="6345382" y="3921328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5A184E-6562-4AC3-92E2-93BC01DB4D87}"/>
              </a:ext>
            </a:extLst>
          </p:cNvPr>
          <p:cNvSpPr/>
          <p:nvPr/>
        </p:nvSpPr>
        <p:spPr>
          <a:xfrm>
            <a:off x="4980709" y="3933844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888F2B-69AA-43CB-9ABE-A479B847B0A3}"/>
              </a:ext>
            </a:extLst>
          </p:cNvPr>
          <p:cNvSpPr/>
          <p:nvPr/>
        </p:nvSpPr>
        <p:spPr>
          <a:xfrm>
            <a:off x="5735782" y="2823655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D58349-7C5E-40FD-AF97-A15CE73BB18C}"/>
              </a:ext>
            </a:extLst>
          </p:cNvPr>
          <p:cNvCxnSpPr>
            <a:stCxn id="6" idx="3"/>
            <a:endCxn id="15" idx="7"/>
          </p:cNvCxnSpPr>
          <p:nvPr/>
        </p:nvCxnSpPr>
        <p:spPr>
          <a:xfrm flipH="1">
            <a:off x="6386190" y="2485839"/>
            <a:ext cx="375584" cy="43317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D2E6E9-72F5-4BB8-A91A-F92D097EACEE}"/>
              </a:ext>
            </a:extLst>
          </p:cNvPr>
          <p:cNvCxnSpPr>
            <a:cxnSpLocks/>
            <a:stCxn id="15" idx="3"/>
            <a:endCxn id="14" idx="0"/>
          </p:cNvCxnSpPr>
          <p:nvPr/>
        </p:nvCxnSpPr>
        <p:spPr>
          <a:xfrm flipH="1">
            <a:off x="5361709" y="3379457"/>
            <a:ext cx="485665" cy="55438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3BF95E-341A-4884-A8CE-4FB87C148EA3}"/>
              </a:ext>
            </a:extLst>
          </p:cNvPr>
          <p:cNvCxnSpPr>
            <a:cxnSpLocks/>
            <a:stCxn id="15" idx="5"/>
            <a:endCxn id="13" idx="0"/>
          </p:cNvCxnSpPr>
          <p:nvPr/>
        </p:nvCxnSpPr>
        <p:spPr>
          <a:xfrm>
            <a:off x="6386190" y="3379457"/>
            <a:ext cx="340192" cy="54187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F6B9B4-2160-4CA3-ABD1-D877CA51E162}"/>
              </a:ext>
            </a:extLst>
          </p:cNvPr>
          <p:cNvCxnSpPr>
            <a:cxnSpLocks/>
            <a:stCxn id="6" idx="5"/>
            <a:endCxn id="11" idx="1"/>
          </p:cNvCxnSpPr>
          <p:nvPr/>
        </p:nvCxnSpPr>
        <p:spPr>
          <a:xfrm>
            <a:off x="7300590" y="2485839"/>
            <a:ext cx="1470093" cy="52560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58C58-73A0-459D-8AFE-170386846339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>
            <a:off x="5361709" y="4585007"/>
            <a:ext cx="696191" cy="76757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505663-526A-48EA-9276-7D2466E1AD26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9040091" y="3567245"/>
            <a:ext cx="0" cy="41281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9A35FD-553A-46F6-B304-6AC3EB8E1324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>
            <a:off x="9040091" y="4631221"/>
            <a:ext cx="13855" cy="72059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08AE0B-A956-482A-8A69-70DB154ED1B7}"/>
              </a:ext>
            </a:extLst>
          </p:cNvPr>
          <p:cNvCxnSpPr>
            <a:cxnSpLocks/>
            <a:stCxn id="10" idx="5"/>
            <a:endCxn id="7" idx="0"/>
          </p:cNvCxnSpPr>
          <p:nvPr/>
        </p:nvCxnSpPr>
        <p:spPr>
          <a:xfrm>
            <a:off x="9309499" y="4535860"/>
            <a:ext cx="534157" cy="81672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8AB18-4F29-4FF7-B07C-3738BBC3E206}"/>
              </a:ext>
            </a:extLst>
          </p:cNvPr>
          <p:cNvCxnSpPr>
            <a:cxnSpLocks/>
            <a:stCxn id="10" idx="3"/>
            <a:endCxn id="9" idx="0"/>
          </p:cNvCxnSpPr>
          <p:nvPr/>
        </p:nvCxnSpPr>
        <p:spPr>
          <a:xfrm flipH="1">
            <a:off x="8278091" y="4535860"/>
            <a:ext cx="492592" cy="80945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FCF04F6-AADF-44F4-A752-F9FA0C98507A}"/>
              </a:ext>
            </a:extLst>
          </p:cNvPr>
          <p:cNvSpPr txBox="1">
            <a:spLocks/>
          </p:cNvSpPr>
          <p:nvPr/>
        </p:nvSpPr>
        <p:spPr>
          <a:xfrm>
            <a:off x="11871314" y="1116082"/>
            <a:ext cx="5878158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ru-RU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/>
              <a:t>Простая для понимания структура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/>
              <a:t>Эффективные вычисления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/>
              <a:t>Сложна для изменений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616B5D-3B8C-4A54-AA67-ECDD79EB90AD}"/>
              </a:ext>
            </a:extLst>
          </p:cNvPr>
          <p:cNvSpPr/>
          <p:nvPr/>
        </p:nvSpPr>
        <p:spPr>
          <a:xfrm>
            <a:off x="5680364" y="6641066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9AB177-C45B-43B2-B331-E54B6396C890}"/>
              </a:ext>
            </a:extLst>
          </p:cNvPr>
          <p:cNvCxnSpPr>
            <a:cxnSpLocks/>
            <a:stCxn id="12" idx="4"/>
            <a:endCxn id="27" idx="0"/>
          </p:cNvCxnSpPr>
          <p:nvPr/>
        </p:nvCxnSpPr>
        <p:spPr>
          <a:xfrm>
            <a:off x="6057900" y="6003749"/>
            <a:ext cx="3464" cy="63731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E0DBBB-042E-4419-A4B9-0D7436AD1C07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>
          <a:xfrm flipH="1">
            <a:off x="6057900" y="4572491"/>
            <a:ext cx="668482" cy="780095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F5577EE-459B-4BAB-961C-F97B75225C7C}"/>
              </a:ext>
            </a:extLst>
          </p:cNvPr>
          <p:cNvSpPr/>
          <p:nvPr/>
        </p:nvSpPr>
        <p:spPr>
          <a:xfrm>
            <a:off x="8672946" y="6641065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04966B-364F-47BC-9D09-2F7EAEE52826}"/>
              </a:ext>
            </a:extLst>
          </p:cNvPr>
          <p:cNvCxnSpPr>
            <a:cxnSpLocks/>
            <a:stCxn id="8" idx="4"/>
            <a:endCxn id="35" idx="0"/>
          </p:cNvCxnSpPr>
          <p:nvPr/>
        </p:nvCxnSpPr>
        <p:spPr>
          <a:xfrm>
            <a:off x="9053946" y="6002977"/>
            <a:ext cx="0" cy="638088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D3B6F5-2749-44D8-85DA-FD0595A4D5FB}"/>
              </a:ext>
            </a:extLst>
          </p:cNvPr>
          <p:cNvCxnSpPr>
            <a:cxnSpLocks/>
            <a:stCxn id="7" idx="4"/>
            <a:endCxn id="35" idx="7"/>
          </p:cNvCxnSpPr>
          <p:nvPr/>
        </p:nvCxnSpPr>
        <p:spPr>
          <a:xfrm flipH="1">
            <a:off x="9323354" y="6003749"/>
            <a:ext cx="520302" cy="73267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B501BB-8F95-4DF1-A855-546D32D85AA9}"/>
              </a:ext>
            </a:extLst>
          </p:cNvPr>
          <p:cNvCxnSpPr>
            <a:cxnSpLocks/>
            <a:stCxn id="9" idx="4"/>
            <a:endCxn id="35" idx="1"/>
          </p:cNvCxnSpPr>
          <p:nvPr/>
        </p:nvCxnSpPr>
        <p:spPr>
          <a:xfrm>
            <a:off x="8278091" y="5996473"/>
            <a:ext cx="506447" cy="73995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06D2DA-B454-4C97-8D12-B879C47E1A20}"/>
              </a:ext>
            </a:extLst>
          </p:cNvPr>
          <p:cNvCxnSpPr>
            <a:cxnSpLocks/>
            <a:stCxn id="11" idx="3"/>
            <a:endCxn id="13" idx="7"/>
          </p:cNvCxnSpPr>
          <p:nvPr/>
        </p:nvCxnSpPr>
        <p:spPr>
          <a:xfrm flipH="1">
            <a:off x="6995790" y="3471884"/>
            <a:ext cx="1774893" cy="544805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12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7561DF2-EE36-48F6-A3F5-5F2065660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383600" cy="1800000"/>
          </a:xfrm>
        </p:spPr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D87468-0BB6-43C7-B526-9C0C654637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459851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Иерархическая</a:t>
            </a: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FF5433"/>
                </a:solidFill>
              </a:rPr>
              <a:t>Сетевая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921D6-92A2-466A-888B-31907A9CB85E}"/>
              </a:ext>
            </a:extLst>
          </p:cNvPr>
          <p:cNvSpPr/>
          <p:nvPr/>
        </p:nvSpPr>
        <p:spPr>
          <a:xfrm>
            <a:off x="6650182" y="1930037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9D42CA-F484-48BC-A273-ECC6EBAF5F54}"/>
              </a:ext>
            </a:extLst>
          </p:cNvPr>
          <p:cNvSpPr/>
          <p:nvPr/>
        </p:nvSpPr>
        <p:spPr>
          <a:xfrm>
            <a:off x="9462656" y="5352586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E7AD72-BF71-4EFB-ABF7-67E109B3DC9B}"/>
              </a:ext>
            </a:extLst>
          </p:cNvPr>
          <p:cNvSpPr/>
          <p:nvPr/>
        </p:nvSpPr>
        <p:spPr>
          <a:xfrm>
            <a:off x="8672946" y="5351814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28D340-EF20-47F6-AF5B-55CC9624ACD5}"/>
              </a:ext>
            </a:extLst>
          </p:cNvPr>
          <p:cNvSpPr/>
          <p:nvPr/>
        </p:nvSpPr>
        <p:spPr>
          <a:xfrm>
            <a:off x="7897091" y="5345310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A3797A-F0F1-4B53-A99F-CDE26082326A}"/>
              </a:ext>
            </a:extLst>
          </p:cNvPr>
          <p:cNvSpPr/>
          <p:nvPr/>
        </p:nvSpPr>
        <p:spPr>
          <a:xfrm>
            <a:off x="8659091" y="3980058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227345-69D3-462F-85AB-2B712BB2FF53}"/>
              </a:ext>
            </a:extLst>
          </p:cNvPr>
          <p:cNvSpPr/>
          <p:nvPr/>
        </p:nvSpPr>
        <p:spPr>
          <a:xfrm>
            <a:off x="8659091" y="2916082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60D96C-391C-4C9A-9BCA-DC118647AB58}"/>
              </a:ext>
            </a:extLst>
          </p:cNvPr>
          <p:cNvSpPr/>
          <p:nvPr/>
        </p:nvSpPr>
        <p:spPr>
          <a:xfrm>
            <a:off x="5676900" y="5352586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E4EBCC-59FF-476B-827F-60E60A2A9E3C}"/>
              </a:ext>
            </a:extLst>
          </p:cNvPr>
          <p:cNvSpPr/>
          <p:nvPr/>
        </p:nvSpPr>
        <p:spPr>
          <a:xfrm>
            <a:off x="6345382" y="3921328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177710-56B7-4C46-B8D7-298122CA26E6}"/>
              </a:ext>
            </a:extLst>
          </p:cNvPr>
          <p:cNvSpPr/>
          <p:nvPr/>
        </p:nvSpPr>
        <p:spPr>
          <a:xfrm>
            <a:off x="4980709" y="3933844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6D2E45-44E8-4C17-94BA-DA894DF1E946}"/>
              </a:ext>
            </a:extLst>
          </p:cNvPr>
          <p:cNvSpPr/>
          <p:nvPr/>
        </p:nvSpPr>
        <p:spPr>
          <a:xfrm>
            <a:off x="5735782" y="2823655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60D277-4EE8-42FA-BC49-569C85ECE803}"/>
              </a:ext>
            </a:extLst>
          </p:cNvPr>
          <p:cNvCxnSpPr>
            <a:stCxn id="6" idx="3"/>
            <a:endCxn id="15" idx="7"/>
          </p:cNvCxnSpPr>
          <p:nvPr/>
        </p:nvCxnSpPr>
        <p:spPr>
          <a:xfrm flipH="1">
            <a:off x="6386190" y="2485839"/>
            <a:ext cx="375584" cy="43317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9C2D5-FB31-48EA-A0E3-654532966C79}"/>
              </a:ext>
            </a:extLst>
          </p:cNvPr>
          <p:cNvCxnSpPr>
            <a:cxnSpLocks/>
            <a:stCxn id="15" idx="3"/>
            <a:endCxn id="14" idx="0"/>
          </p:cNvCxnSpPr>
          <p:nvPr/>
        </p:nvCxnSpPr>
        <p:spPr>
          <a:xfrm flipH="1">
            <a:off x="5361709" y="3379457"/>
            <a:ext cx="485665" cy="55438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00590-EC88-452E-99BA-B0A1BC5278BC}"/>
              </a:ext>
            </a:extLst>
          </p:cNvPr>
          <p:cNvCxnSpPr>
            <a:cxnSpLocks/>
            <a:stCxn id="15" idx="5"/>
            <a:endCxn id="13" idx="0"/>
          </p:cNvCxnSpPr>
          <p:nvPr/>
        </p:nvCxnSpPr>
        <p:spPr>
          <a:xfrm>
            <a:off x="6386190" y="3379457"/>
            <a:ext cx="340192" cy="54187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8CEFEA-6F3F-4CCA-8921-470374558F1C}"/>
              </a:ext>
            </a:extLst>
          </p:cNvPr>
          <p:cNvCxnSpPr>
            <a:cxnSpLocks/>
            <a:stCxn id="6" idx="5"/>
            <a:endCxn id="11" idx="1"/>
          </p:cNvCxnSpPr>
          <p:nvPr/>
        </p:nvCxnSpPr>
        <p:spPr>
          <a:xfrm>
            <a:off x="7300590" y="2485839"/>
            <a:ext cx="1470093" cy="52560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EE5085-578B-4A0E-BC0F-6A04850E9D75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>
            <a:off x="5361709" y="4585007"/>
            <a:ext cx="696191" cy="76757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D46E60-7B34-461C-90FB-F4B03B5555D8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9040091" y="3567245"/>
            <a:ext cx="0" cy="41281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970040-E9B7-4C64-B433-FEE56B2EAD20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>
            <a:off x="9040091" y="4631221"/>
            <a:ext cx="13855" cy="72059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60E4DA-AC39-4C50-A58F-0DD5D303864F}"/>
              </a:ext>
            </a:extLst>
          </p:cNvPr>
          <p:cNvCxnSpPr>
            <a:cxnSpLocks/>
            <a:stCxn id="10" idx="5"/>
            <a:endCxn id="7" idx="0"/>
          </p:cNvCxnSpPr>
          <p:nvPr/>
        </p:nvCxnSpPr>
        <p:spPr>
          <a:xfrm>
            <a:off x="9309499" y="4535860"/>
            <a:ext cx="534157" cy="81672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177709-EA52-4205-A641-1328D3D57060}"/>
              </a:ext>
            </a:extLst>
          </p:cNvPr>
          <p:cNvCxnSpPr>
            <a:cxnSpLocks/>
            <a:stCxn id="10" idx="3"/>
            <a:endCxn id="9" idx="0"/>
          </p:cNvCxnSpPr>
          <p:nvPr/>
        </p:nvCxnSpPr>
        <p:spPr>
          <a:xfrm flipH="1">
            <a:off x="8278091" y="4535860"/>
            <a:ext cx="492592" cy="80945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C4FA785-BAE7-499C-98A2-45C9BBAB51A8}"/>
              </a:ext>
            </a:extLst>
          </p:cNvPr>
          <p:cNvSpPr txBox="1">
            <a:spLocks/>
          </p:cNvSpPr>
          <p:nvPr/>
        </p:nvSpPr>
        <p:spPr>
          <a:xfrm>
            <a:off x="11871314" y="1116082"/>
            <a:ext cx="5878158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ru-RU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IDS, IDS/2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IDMS (</a:t>
            </a:r>
            <a:r>
              <a:rPr lang="en-US" sz="4000" dirty="0" err="1"/>
              <a:t>Cullinet</a:t>
            </a:r>
            <a:r>
              <a:rPr lang="en-US" sz="4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DMS-1100, DMS-90 (UNIVAC)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DBMS-10 (</a:t>
            </a:r>
            <a:r>
              <a:rPr lang="en-US" sz="4400" dirty="0"/>
              <a:t>DEC</a:t>
            </a:r>
            <a:r>
              <a:rPr lang="en-US" sz="4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IMAGE/3000 (HP)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UDS (Siemens)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A7F1BB-52DF-4247-8D65-E5264783D19C}"/>
              </a:ext>
            </a:extLst>
          </p:cNvPr>
          <p:cNvSpPr/>
          <p:nvPr/>
        </p:nvSpPr>
        <p:spPr>
          <a:xfrm>
            <a:off x="5680364" y="6641066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E7746F-687A-461C-96DA-3A21A2189510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>
          <a:xfrm>
            <a:off x="6057900" y="6003749"/>
            <a:ext cx="3464" cy="63731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A6D76F-B764-4446-90F9-43D170E738D8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>
          <a:xfrm flipH="1">
            <a:off x="6057900" y="4572491"/>
            <a:ext cx="668482" cy="780095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FF5799C8-109B-4586-B5D7-83C9B6388A17}"/>
              </a:ext>
            </a:extLst>
          </p:cNvPr>
          <p:cNvSpPr/>
          <p:nvPr/>
        </p:nvSpPr>
        <p:spPr>
          <a:xfrm>
            <a:off x="8672946" y="6641065"/>
            <a:ext cx="762000" cy="651163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8FAC14-1D2A-4FA2-81FA-E4B6E9969C7F}"/>
              </a:ext>
            </a:extLst>
          </p:cNvPr>
          <p:cNvCxnSpPr>
            <a:cxnSpLocks/>
            <a:stCxn id="8" idx="4"/>
            <a:endCxn id="29" idx="0"/>
          </p:cNvCxnSpPr>
          <p:nvPr/>
        </p:nvCxnSpPr>
        <p:spPr>
          <a:xfrm>
            <a:off x="9053946" y="6002977"/>
            <a:ext cx="0" cy="638088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93EA8D-DC02-4D40-B368-876904FDDDF1}"/>
              </a:ext>
            </a:extLst>
          </p:cNvPr>
          <p:cNvCxnSpPr>
            <a:cxnSpLocks/>
            <a:stCxn id="7" idx="4"/>
            <a:endCxn id="29" idx="7"/>
          </p:cNvCxnSpPr>
          <p:nvPr/>
        </p:nvCxnSpPr>
        <p:spPr>
          <a:xfrm flipH="1">
            <a:off x="9323354" y="6003749"/>
            <a:ext cx="520302" cy="73267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C8399-7E5D-47A5-AE2A-35C6973B73E6}"/>
              </a:ext>
            </a:extLst>
          </p:cNvPr>
          <p:cNvCxnSpPr>
            <a:cxnSpLocks/>
            <a:stCxn id="9" idx="4"/>
            <a:endCxn id="29" idx="1"/>
          </p:cNvCxnSpPr>
          <p:nvPr/>
        </p:nvCxnSpPr>
        <p:spPr>
          <a:xfrm>
            <a:off x="8278091" y="5996473"/>
            <a:ext cx="506447" cy="73995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74E284-12FA-47D3-8275-31CAC8BA0ACB}"/>
              </a:ext>
            </a:extLst>
          </p:cNvPr>
          <p:cNvCxnSpPr>
            <a:cxnSpLocks/>
            <a:stCxn id="11" idx="3"/>
            <a:endCxn id="13" idx="7"/>
          </p:cNvCxnSpPr>
          <p:nvPr/>
        </p:nvCxnSpPr>
        <p:spPr>
          <a:xfrm flipH="1">
            <a:off x="6995790" y="3471884"/>
            <a:ext cx="1774893" cy="544805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5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8CFE169-94F9-4939-A649-41F69CB0E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383600" cy="1800000"/>
          </a:xfrm>
        </p:spPr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A8A81B3-2C59-4072-93C1-7F9A6FEB9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459851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Иерархическая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Сетевая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FF5433"/>
                </a:solidFill>
              </a:rPr>
              <a:t>Реляционная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97B1FA5-981C-4203-9087-679396628BD5}"/>
              </a:ext>
            </a:extLst>
          </p:cNvPr>
          <p:cNvSpPr txBox="1">
            <a:spLocks/>
          </p:cNvSpPr>
          <p:nvPr/>
        </p:nvSpPr>
        <p:spPr>
          <a:xfrm>
            <a:off x="10302745" y="1054902"/>
            <a:ext cx="7342062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0A931B09-8B2C-4FBA-BA46-75E9D6622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0036" y="2181435"/>
            <a:ext cx="1436615" cy="1436615"/>
          </a:xfrm>
          <a:prstGeom prst="rect">
            <a:avLst/>
          </a:prstGeom>
        </p:spPr>
      </p:pic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E7FD2610-358E-4B84-B048-A9B7CBC7D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256" y="3895198"/>
            <a:ext cx="1436615" cy="1436615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8E6E6669-456A-4B73-A506-25E702850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5094" y="5063127"/>
            <a:ext cx="1436615" cy="1436615"/>
          </a:xfrm>
          <a:prstGeom prst="rect">
            <a:avLst/>
          </a:prstGeom>
        </p:spPr>
      </p:pic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4FD54773-71D2-4813-A0CA-FD9F3B66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8403" y="6486867"/>
            <a:ext cx="1436615" cy="143661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A2BED6B-A434-4E06-989A-C2756ECCCD1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361709" y="5781435"/>
            <a:ext cx="1486694" cy="1423740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DAEC7AB-3313-41D0-9DE1-FAEF8FA10C4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H="1">
            <a:off x="3925094" y="2899743"/>
            <a:ext cx="2651557" cy="2881692"/>
          </a:xfrm>
          <a:prstGeom prst="bentConnector5">
            <a:avLst>
              <a:gd name="adj1" fmla="val -8621"/>
              <a:gd name="adj2" fmla="val 50000"/>
              <a:gd name="adj3" fmla="val 108621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F83EAF1-E70C-4687-BF21-81C5092D51AC}"/>
              </a:ext>
            </a:extLst>
          </p:cNvPr>
          <p:cNvCxnSpPr>
            <a:stCxn id="8" idx="1"/>
            <a:endCxn id="9" idx="3"/>
          </p:cNvCxnSpPr>
          <p:nvPr/>
        </p:nvCxnSpPr>
        <p:spPr>
          <a:xfrm rot="10800000" flipV="1">
            <a:off x="5361710" y="4613505"/>
            <a:ext cx="2623547" cy="1167929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AAC181C-36EC-4999-B2FB-58ECE2AF7CEE}"/>
              </a:ext>
            </a:extLst>
          </p:cNvPr>
          <p:cNvSpPr txBox="1">
            <a:spLocks/>
          </p:cNvSpPr>
          <p:nvPr/>
        </p:nvSpPr>
        <p:spPr>
          <a:xfrm>
            <a:off x="10407410" y="1116081"/>
            <a:ext cx="7342062" cy="608909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Реляционная Алгебра:</a:t>
            </a:r>
            <a:endParaRPr lang="en-US" sz="4800" dirty="0"/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4800" dirty="0"/>
              <a:t>Отношения/</a:t>
            </a:r>
            <a:r>
              <a:rPr lang="en-US" sz="4800" dirty="0"/>
              <a:t>Relations</a:t>
            </a:r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4800" dirty="0"/>
              <a:t>Поля/Колонки/Атрибуты</a:t>
            </a:r>
            <a:r>
              <a:rPr lang="en-US" sz="4800" dirty="0"/>
              <a:t>/Columns</a:t>
            </a:r>
            <a:endParaRPr lang="ru-RU" sz="4800" dirty="0"/>
          </a:p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4800" dirty="0"/>
              <a:t>Строки/</a:t>
            </a:r>
            <a:r>
              <a:rPr lang="en-US" sz="4800" dirty="0"/>
              <a:t>Rows/Tuples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5250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FF7CCD8-1E5B-4277-86E7-8561B91B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383600" cy="1800000"/>
          </a:xfrm>
        </p:spPr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D5E732-0BA6-4D9F-8A56-C0D0AE39B1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459851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Иерархическая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Сетевая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FF5433"/>
                </a:solidFill>
              </a:rPr>
              <a:t>Реляционная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F34CC0E-60EF-4733-A886-6EC39AF48F2C}"/>
              </a:ext>
            </a:extLst>
          </p:cNvPr>
          <p:cNvSpPr txBox="1">
            <a:spLocks/>
          </p:cNvSpPr>
          <p:nvPr/>
        </p:nvSpPr>
        <p:spPr>
          <a:xfrm>
            <a:off x="10302745" y="1054902"/>
            <a:ext cx="7342062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A2C713F3-470B-480F-9013-08847118A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0036" y="2181435"/>
            <a:ext cx="1436615" cy="1436615"/>
          </a:xfrm>
          <a:prstGeom prst="rect">
            <a:avLst/>
          </a:prstGeom>
        </p:spPr>
      </p:pic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8CC843F3-E15B-4230-9CFE-5B749C3B0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256" y="3895198"/>
            <a:ext cx="1436615" cy="1436615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52921165-7D90-4416-82E2-BB6533649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5094" y="5063127"/>
            <a:ext cx="1436615" cy="1436615"/>
          </a:xfrm>
          <a:prstGeom prst="rect">
            <a:avLst/>
          </a:prstGeom>
        </p:spPr>
      </p:pic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CD3932AB-7382-4436-A70B-4BE7D640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8403" y="6486867"/>
            <a:ext cx="1436615" cy="143661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B563C86-D751-4709-9A91-9F4AE29EBE3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361709" y="5781435"/>
            <a:ext cx="1486694" cy="1423740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245BD0B-E618-4E3A-8CEF-03117DE1C495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H="1">
            <a:off x="3925094" y="2899743"/>
            <a:ext cx="2651557" cy="2881692"/>
          </a:xfrm>
          <a:prstGeom prst="bentConnector5">
            <a:avLst>
              <a:gd name="adj1" fmla="val -8621"/>
              <a:gd name="adj2" fmla="val 50000"/>
              <a:gd name="adj3" fmla="val 108621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971D34F-C577-4D46-9DB8-6043E8544BA9}"/>
              </a:ext>
            </a:extLst>
          </p:cNvPr>
          <p:cNvCxnSpPr>
            <a:stCxn id="8" idx="1"/>
            <a:endCxn id="9" idx="3"/>
          </p:cNvCxnSpPr>
          <p:nvPr/>
        </p:nvCxnSpPr>
        <p:spPr>
          <a:xfrm rot="10800000" flipV="1">
            <a:off x="5361710" y="4613505"/>
            <a:ext cx="2623547" cy="1167929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177ADD3-1D82-4D97-9E94-193306480566}"/>
              </a:ext>
            </a:extLst>
          </p:cNvPr>
          <p:cNvSpPr txBox="1">
            <a:spLocks/>
          </p:cNvSpPr>
          <p:nvPr/>
        </p:nvSpPr>
        <p:spPr>
          <a:xfrm>
            <a:off x="9804737" y="2095198"/>
            <a:ext cx="8085698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FF5433"/>
                </a:solidFill>
              </a:rPr>
              <a:t>A</a:t>
            </a:r>
            <a:r>
              <a:rPr lang="en-US" sz="4800" dirty="0"/>
              <a:t>tomicity – </a:t>
            </a:r>
            <a:r>
              <a:rPr lang="ru-RU" sz="4800" dirty="0"/>
              <a:t>Атомарность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FF5433"/>
                </a:solidFill>
              </a:rPr>
              <a:t>C</a:t>
            </a:r>
            <a:r>
              <a:rPr lang="en-US" sz="4800" dirty="0"/>
              <a:t>onsistency – </a:t>
            </a:r>
            <a:r>
              <a:rPr lang="ru-RU" sz="4800" dirty="0"/>
              <a:t>Согласованность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FF5433"/>
                </a:solidFill>
              </a:rPr>
              <a:t>I</a:t>
            </a:r>
            <a:r>
              <a:rPr lang="en-US" sz="4800" dirty="0"/>
              <a:t>solation – </a:t>
            </a:r>
            <a:r>
              <a:rPr lang="ru-RU" sz="4800" dirty="0"/>
              <a:t>Изолированность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FF5433"/>
                </a:solidFill>
              </a:rPr>
              <a:t>D</a:t>
            </a:r>
            <a:r>
              <a:rPr lang="en-US" sz="4800" dirty="0"/>
              <a:t>urability – </a:t>
            </a:r>
            <a:r>
              <a:rPr lang="ru-RU" sz="4800" dirty="0"/>
              <a:t>Устойчивость </a:t>
            </a:r>
          </a:p>
        </p:txBody>
      </p:sp>
    </p:spTree>
    <p:extLst>
      <p:ext uri="{BB962C8B-B14F-4D97-AF65-F5344CB8AC3E}">
        <p14:creationId xmlns:p14="http://schemas.microsoft.com/office/powerpoint/2010/main" val="224789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FE31C8D-58E3-4970-A42B-DFE320B3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383600" cy="1800000"/>
          </a:xfrm>
        </p:spPr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068BBD-9867-47C0-9C51-421DAE2778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459851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Иерархическая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Сетевая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FF5433"/>
                </a:solidFill>
              </a:rPr>
              <a:t>Реляционная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0825F93-90F8-47F7-BF11-BA2B97E39138}"/>
              </a:ext>
            </a:extLst>
          </p:cNvPr>
          <p:cNvSpPr txBox="1">
            <a:spLocks/>
          </p:cNvSpPr>
          <p:nvPr/>
        </p:nvSpPr>
        <p:spPr>
          <a:xfrm>
            <a:off x="10302745" y="1054902"/>
            <a:ext cx="7342062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35" name="Graphic 34" descr="Table with solid fill">
            <a:extLst>
              <a:ext uri="{FF2B5EF4-FFF2-40B4-BE49-F238E27FC236}">
                <a16:creationId xmlns:a16="http://schemas.microsoft.com/office/drawing/2014/main" id="{CFFF89DA-9374-475E-B930-BFE9110B9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0036" y="2181435"/>
            <a:ext cx="1436615" cy="1436615"/>
          </a:xfrm>
          <a:prstGeom prst="rect">
            <a:avLst/>
          </a:prstGeom>
        </p:spPr>
      </p:pic>
      <p:pic>
        <p:nvPicPr>
          <p:cNvPr id="36" name="Graphic 35" descr="Table with solid fill">
            <a:extLst>
              <a:ext uri="{FF2B5EF4-FFF2-40B4-BE49-F238E27FC236}">
                <a16:creationId xmlns:a16="http://schemas.microsoft.com/office/drawing/2014/main" id="{A5E839E3-5CFC-4337-810B-2D506968E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5256" y="3895198"/>
            <a:ext cx="1436615" cy="1436615"/>
          </a:xfrm>
          <a:prstGeom prst="rect">
            <a:avLst/>
          </a:prstGeom>
        </p:spPr>
      </p:pic>
      <p:pic>
        <p:nvPicPr>
          <p:cNvPr id="37" name="Graphic 36" descr="Table with solid fill">
            <a:extLst>
              <a:ext uri="{FF2B5EF4-FFF2-40B4-BE49-F238E27FC236}">
                <a16:creationId xmlns:a16="http://schemas.microsoft.com/office/drawing/2014/main" id="{4FF36DAA-E66A-4151-8E87-3F6576370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5094" y="5063127"/>
            <a:ext cx="1436615" cy="1436615"/>
          </a:xfrm>
          <a:prstGeom prst="rect">
            <a:avLst/>
          </a:prstGeom>
        </p:spPr>
      </p:pic>
      <p:pic>
        <p:nvPicPr>
          <p:cNvPr id="38" name="Graphic 37" descr="Table with solid fill">
            <a:extLst>
              <a:ext uri="{FF2B5EF4-FFF2-40B4-BE49-F238E27FC236}">
                <a16:creationId xmlns:a16="http://schemas.microsoft.com/office/drawing/2014/main" id="{6A5976DF-66B9-4203-98A5-9CAAA2364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8403" y="6486867"/>
            <a:ext cx="1436615" cy="1436615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6239F05-3B71-46D9-A9F7-55E9810E6934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5361709" y="5781435"/>
            <a:ext cx="1486694" cy="1423740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C81EBE5-AE5F-400B-BBC3-3AA6A3F2B757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H="1">
            <a:off x="3925094" y="2899743"/>
            <a:ext cx="2651557" cy="2881692"/>
          </a:xfrm>
          <a:prstGeom prst="bentConnector5">
            <a:avLst>
              <a:gd name="adj1" fmla="val -8621"/>
              <a:gd name="adj2" fmla="val 50000"/>
              <a:gd name="adj3" fmla="val 108621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7BEF6DB-75A7-4F67-BCE7-F44437A239FA}"/>
              </a:ext>
            </a:extLst>
          </p:cNvPr>
          <p:cNvCxnSpPr>
            <a:stCxn id="36" idx="1"/>
            <a:endCxn id="37" idx="3"/>
          </p:cNvCxnSpPr>
          <p:nvPr/>
        </p:nvCxnSpPr>
        <p:spPr>
          <a:xfrm rot="10800000" flipV="1">
            <a:off x="5361710" y="4613505"/>
            <a:ext cx="2623547" cy="1167929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E2F9E4-C526-40DA-B7C9-003962197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7830" y="123117"/>
            <a:ext cx="4800600" cy="19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79A20-7D7B-4FD1-83B9-7A8F13AC9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7176" y="2230997"/>
            <a:ext cx="7667625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0D0DB-6B5D-4254-B94F-1EAFE62EA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0369" y="4736999"/>
            <a:ext cx="4752975" cy="2524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D8E11A-9088-4FA4-8F11-37BBAE7CB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975" y="7442267"/>
            <a:ext cx="5753100" cy="242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91A89-B609-49A4-8A47-C25C97BF8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510" y="8656704"/>
            <a:ext cx="39624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8983AA6-3CAA-4C9E-9304-048AB8DB3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82427" y="8114687"/>
            <a:ext cx="1960737" cy="19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2DF4CA2-E236-4935-B35A-01643F25B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383600" cy="1800000"/>
          </a:xfrm>
        </p:spPr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DAE1F6-27A7-43B6-A8A1-66AB4C28E9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459851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/>
              <a:t>Иерархическая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/>
              <a:t>Сетевая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/>
              <a:t>Реляционная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5433"/>
                </a:solidFill>
              </a:rPr>
              <a:t>NoSQL</a:t>
            </a:r>
            <a:endParaRPr lang="ru-RU" sz="4000" b="1" dirty="0">
              <a:solidFill>
                <a:srgbClr val="FF5433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3A7E695-A755-480A-BF9B-02594D3A4072}"/>
              </a:ext>
            </a:extLst>
          </p:cNvPr>
          <p:cNvSpPr txBox="1">
            <a:spLocks/>
          </p:cNvSpPr>
          <p:nvPr/>
        </p:nvSpPr>
        <p:spPr>
          <a:xfrm>
            <a:off x="10302745" y="1054902"/>
            <a:ext cx="7342062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3163BBA-1E5D-4BCB-AE1E-40FF1F1D90C8}"/>
              </a:ext>
            </a:extLst>
          </p:cNvPr>
          <p:cNvSpPr txBox="1">
            <a:spLocks/>
          </p:cNvSpPr>
          <p:nvPr/>
        </p:nvSpPr>
        <p:spPr>
          <a:xfrm>
            <a:off x="2960683" y="3897155"/>
            <a:ext cx="7342062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Графовые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Объектно-ориентированные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Документные</a:t>
            </a:r>
            <a:endParaRPr lang="en-US" sz="3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Ключ-Значение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Семейство Столбцов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13689D4-D0E4-47A9-9ADA-5DEB34053344}"/>
              </a:ext>
            </a:extLst>
          </p:cNvPr>
          <p:cNvSpPr txBox="1">
            <a:spLocks/>
          </p:cNvSpPr>
          <p:nvPr/>
        </p:nvSpPr>
        <p:spPr>
          <a:xfrm>
            <a:off x="9804737" y="1054902"/>
            <a:ext cx="8085698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ru-RU" sz="4800" b="1" dirty="0">
              <a:solidFill>
                <a:srgbClr val="FF5433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4800" dirty="0"/>
              <a:t>Scalability - </a:t>
            </a:r>
            <a:r>
              <a:rPr lang="ru-RU" sz="4800" dirty="0"/>
              <a:t>Масштабируемость</a:t>
            </a:r>
          </a:p>
          <a:p>
            <a:pPr>
              <a:lnSpc>
                <a:spcPct val="150000"/>
              </a:lnSpc>
            </a:pPr>
            <a:r>
              <a:rPr lang="en-US" sz="4800" dirty="0"/>
              <a:t>Availability</a:t>
            </a:r>
            <a:r>
              <a:rPr lang="ru-RU" sz="4800" dirty="0"/>
              <a:t> - Доступность</a:t>
            </a:r>
            <a:endParaRPr lang="en-US" sz="4800" dirty="0"/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FF5433"/>
                </a:solidFill>
              </a:rPr>
              <a:t>VS</a:t>
            </a:r>
            <a:endParaRPr lang="ru-RU" sz="4800" b="1" dirty="0">
              <a:solidFill>
                <a:srgbClr val="FF5433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4800" dirty="0"/>
              <a:t>Atomicity – </a:t>
            </a:r>
            <a:r>
              <a:rPr lang="ru-RU" sz="4800" dirty="0"/>
              <a:t>Атомарность</a:t>
            </a:r>
          </a:p>
          <a:p>
            <a:pPr>
              <a:lnSpc>
                <a:spcPct val="150000"/>
              </a:lnSpc>
            </a:pPr>
            <a:r>
              <a:rPr lang="en-US" sz="4800" dirty="0"/>
              <a:t>Consistency – </a:t>
            </a:r>
            <a:r>
              <a:rPr lang="ru-RU" sz="4800" dirty="0"/>
              <a:t>Согласованность</a:t>
            </a:r>
          </a:p>
        </p:txBody>
      </p:sp>
    </p:spTree>
    <p:extLst>
      <p:ext uri="{BB962C8B-B14F-4D97-AF65-F5344CB8AC3E}">
        <p14:creationId xmlns:p14="http://schemas.microsoft.com/office/powerpoint/2010/main" val="4134073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48CFF1A-D1F4-4881-9A6C-99BCCAE41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383600" cy="1800000"/>
          </a:xfrm>
        </p:spPr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0612EB3-6E7F-496B-9E83-74F23A6F71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459851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/>
              <a:t>Иерархическая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/>
              <a:t>Сетевая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/>
              <a:t>Реляционная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5433"/>
                </a:solidFill>
              </a:rPr>
              <a:t>NoSQL</a:t>
            </a:r>
            <a:endParaRPr lang="ru-RU" sz="4000" b="1" dirty="0">
              <a:solidFill>
                <a:srgbClr val="FF5433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600409-2A7B-4B3E-B1DF-402D7CFA67EA}"/>
              </a:ext>
            </a:extLst>
          </p:cNvPr>
          <p:cNvSpPr txBox="1">
            <a:spLocks/>
          </p:cNvSpPr>
          <p:nvPr/>
        </p:nvSpPr>
        <p:spPr>
          <a:xfrm>
            <a:off x="10302745" y="1054902"/>
            <a:ext cx="7342062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7C6392C-31CB-43B8-BDA8-981CCC67FC0C}"/>
              </a:ext>
            </a:extLst>
          </p:cNvPr>
          <p:cNvSpPr txBox="1">
            <a:spLocks/>
          </p:cNvSpPr>
          <p:nvPr/>
        </p:nvSpPr>
        <p:spPr>
          <a:xfrm>
            <a:off x="2960683" y="3897155"/>
            <a:ext cx="7342062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Графовые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Объектно-ориентированные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Документные</a:t>
            </a:r>
            <a:endParaRPr lang="en-US" sz="36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Ключ-Значение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3600" dirty="0"/>
              <a:t>Семейство Столбцов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17F8AC-4E56-4FC0-9C6C-40142E716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2745" y="781200"/>
            <a:ext cx="4448175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DC78C-806C-4B9C-81C1-2AD867C6D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9479" y="2149769"/>
            <a:ext cx="3705225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EB8E0-3BAF-4AAB-A737-50739D28B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787" y="2581200"/>
            <a:ext cx="3400425" cy="129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4D44EF-40F9-40E1-A5B1-3F69C969B2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7706" y="4448969"/>
            <a:ext cx="3419475" cy="1390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F568DE-DA52-4068-A379-59C77A58A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9711" y="4448969"/>
            <a:ext cx="2827088" cy="2664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C59A23-3D03-4E00-B925-C87D250A7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9804" y="6181200"/>
            <a:ext cx="4962525" cy="1362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1A8DB-7DF7-4583-A7A9-413504B699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40237" y="7421970"/>
            <a:ext cx="2206562" cy="13620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B74BA7-3B25-4AD2-A4F8-6CCDD59F7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4365" y="470376"/>
            <a:ext cx="1902434" cy="15154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3E9E96-66E9-4163-9CC4-751ADBD304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7883" y="7762635"/>
            <a:ext cx="3145266" cy="12608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5518A69-F5A4-43F7-A398-91EA34C79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63361" y="7762634"/>
            <a:ext cx="2568967" cy="16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8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DB9284-BD76-4C16-A087-EC46799F6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Реляционная модель.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822FC-1119-4D32-BA7F-FA1A368EC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sz="6000" b="1" dirty="0">
                <a:solidFill>
                  <a:srgbClr val="FF5433"/>
                </a:solidFill>
              </a:rPr>
              <a:t>Достоинства</a:t>
            </a:r>
            <a:r>
              <a:rPr lang="ru-RU" sz="6000" b="1" dirty="0">
                <a:solidFill>
                  <a:schemeClr val="accent2"/>
                </a:solidFill>
              </a:rPr>
              <a:t>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Простота и доступность для понимания конечным пользователем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Применение математического аппарата реляционной алгебры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Полная независимость данных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Изоляция физической структуры от логической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SQL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ACID</a:t>
            </a:r>
            <a:endParaRPr lang="ru-RU" sz="4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Идеально для КХД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85666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335476E-02D4-4AB1-8F8A-D189626AA7A2}"/>
              </a:ext>
            </a:extLst>
          </p:cNvPr>
          <p:cNvSpPr txBox="1">
            <a:spLocks/>
          </p:cNvSpPr>
          <p:nvPr/>
        </p:nvSpPr>
        <p:spPr>
          <a:xfrm>
            <a:off x="915599" y="9336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E5E5E5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Реляционная модель.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1FA4FA-49EB-41CE-B746-D68E3FABC2D6}"/>
              </a:ext>
            </a:extLst>
          </p:cNvPr>
          <p:cNvSpPr txBox="1">
            <a:spLocks/>
          </p:cNvSpPr>
          <p:nvPr/>
        </p:nvSpPr>
        <p:spPr>
          <a:xfrm>
            <a:off x="915599" y="2247598"/>
            <a:ext cx="16383600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6000" b="1" dirty="0">
                <a:solidFill>
                  <a:srgbClr val="FF5433"/>
                </a:solidFill>
              </a:rPr>
              <a:t>Недостатки</a:t>
            </a:r>
            <a:r>
              <a:rPr lang="ru-RU" sz="6000" b="1" dirty="0">
                <a:solidFill>
                  <a:schemeClr val="accent2"/>
                </a:solidFill>
              </a:rPr>
              <a:t>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«Дорогой» доступ к данным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Большое количество отношений</a:t>
            </a:r>
            <a:endParaRPr lang="en-US" sz="4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Не все данные «красиво» зайдут в реляционную модель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Высокая стоимость владения для </a:t>
            </a:r>
            <a:r>
              <a:rPr lang="en-US" sz="4800" dirty="0"/>
              <a:t>Enterprise </a:t>
            </a:r>
            <a:r>
              <a:rPr lang="ru-RU" sz="4800" dirty="0"/>
              <a:t>Решений </a:t>
            </a:r>
          </a:p>
          <a:p>
            <a:pPr>
              <a:lnSpc>
                <a:spcPct val="100000"/>
              </a:lnSpc>
            </a:pPr>
            <a:endParaRPr lang="ru-RU" sz="4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56709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5FF97-1E50-4B32-BD78-0A7A67156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/>
              <a:t>Базы данных и СУБД, какие они бывают.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/>
              <a:t>Реляционная модель баз данных.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MPP </a:t>
            </a:r>
            <a:r>
              <a:rPr lang="ru-RU" dirty="0"/>
              <a:t>базы данных, что это такое и зачем они нужны.</a:t>
            </a:r>
          </a:p>
        </p:txBody>
      </p:sp>
    </p:spTree>
    <p:extLst>
      <p:ext uri="{BB962C8B-B14F-4D97-AF65-F5344CB8AC3E}">
        <p14:creationId xmlns:p14="http://schemas.microsoft.com/office/powerpoint/2010/main" val="90673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BE59C8-7CB7-47F9-9FC1-521F7FDBA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PostgreSQL?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AF0A4-AA14-4798-A230-461B85B908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dirty="0" err="1"/>
              <a:t>OpenSource</a:t>
            </a:r>
            <a:r>
              <a:rPr lang="en-US" sz="5400" dirty="0"/>
              <a:t> </a:t>
            </a:r>
            <a:r>
              <a:rPr lang="ru-RU" sz="5400" dirty="0"/>
              <a:t>проект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Динамически развивается и исправляется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Поддержка любого размера БД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Высокая совместимость с </a:t>
            </a:r>
            <a:r>
              <a:rPr lang="en-US" sz="5400" dirty="0"/>
              <a:t>SQL2016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Доступны несколько вариантов кластеров и реплик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Поддержка дополнительных языков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Встроенная поддержка </a:t>
            </a:r>
            <a:r>
              <a:rPr lang="en-US" sz="5400" dirty="0"/>
              <a:t>SSL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5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47935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2CA391-FF04-4E30-8FAE-675F4991E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Если данных очень много?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F3B94-ED25-48C1-B98A-C988049729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9076540" cy="3600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5433"/>
                </a:solidFill>
              </a:rPr>
              <a:t>MPP – Massive Parallel Processing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Данные распределены по нескольким сегментам кластера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Обработка данных как можно ближе к месту их хранения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Мощный интерконнект для обмена порциями данных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Shared Nothing </a:t>
            </a:r>
            <a:r>
              <a:rPr lang="ru-RU" sz="4800" dirty="0"/>
              <a:t>архитектура</a:t>
            </a:r>
            <a:endParaRPr lang="en-US" sz="4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Идеально для </a:t>
            </a:r>
            <a:r>
              <a:rPr lang="en-US" sz="4800" dirty="0"/>
              <a:t>OLAP / DWH</a:t>
            </a:r>
            <a:endParaRPr lang="ru-RU" sz="4800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DAF520-772C-4322-86CD-000C8048B4C3}"/>
              </a:ext>
            </a:extLst>
          </p:cNvPr>
          <p:cNvGrpSpPr/>
          <p:nvPr/>
        </p:nvGrpSpPr>
        <p:grpSpPr>
          <a:xfrm>
            <a:off x="10792020" y="3767340"/>
            <a:ext cx="5703548" cy="4684893"/>
            <a:chOff x="11487760" y="5099185"/>
            <a:chExt cx="5703548" cy="46848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7D385DF-57FF-4832-9463-1D18FD624632}"/>
                </a:ext>
              </a:extLst>
            </p:cNvPr>
            <p:cNvGrpSpPr/>
            <p:nvPr/>
          </p:nvGrpSpPr>
          <p:grpSpPr>
            <a:xfrm>
              <a:off x="11487760" y="8856272"/>
              <a:ext cx="1641626" cy="927806"/>
              <a:chOff x="11989089" y="8468293"/>
              <a:chExt cx="1641626" cy="927806"/>
            </a:xfrm>
          </p:grpSpPr>
          <p:pic>
            <p:nvPicPr>
              <p:cNvPr id="20" name="Graphic 19" descr="Database outline">
                <a:extLst>
                  <a:ext uri="{FF2B5EF4-FFF2-40B4-BE49-F238E27FC236}">
                    <a16:creationId xmlns:a16="http://schemas.microsoft.com/office/drawing/2014/main" id="{5152168D-1C9E-477D-BB08-8B2C601EC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Processor outline">
                <a:extLst>
                  <a:ext uri="{FF2B5EF4-FFF2-40B4-BE49-F238E27FC236}">
                    <a16:creationId xmlns:a16="http://schemas.microsoft.com/office/drawing/2014/main" id="{21490A13-5584-4217-8C03-568FB3D0E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" name="Graphic 3" descr="Server with solid fill">
              <a:extLst>
                <a:ext uri="{FF2B5EF4-FFF2-40B4-BE49-F238E27FC236}">
                  <a16:creationId xmlns:a16="http://schemas.microsoft.com/office/drawing/2014/main" id="{3C419E6B-FB7E-4854-AA28-1823B14E4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69295" y="5099185"/>
              <a:ext cx="914400" cy="9144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1C08FDB-9AEC-4624-A6E8-074B7D77D649}"/>
                </a:ext>
              </a:extLst>
            </p:cNvPr>
            <p:cNvGrpSpPr/>
            <p:nvPr/>
          </p:nvGrpSpPr>
          <p:grpSpPr>
            <a:xfrm>
              <a:off x="11487760" y="7707389"/>
              <a:ext cx="1641626" cy="927806"/>
              <a:chOff x="11989089" y="8468293"/>
              <a:chExt cx="1641626" cy="927806"/>
            </a:xfrm>
          </p:grpSpPr>
          <p:pic>
            <p:nvPicPr>
              <p:cNvPr id="13" name="Graphic 12" descr="Database outline">
                <a:extLst>
                  <a:ext uri="{FF2B5EF4-FFF2-40B4-BE49-F238E27FC236}">
                    <a16:creationId xmlns:a16="http://schemas.microsoft.com/office/drawing/2014/main" id="{4A0E3C8E-6264-40F1-832A-7C81A62EB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Processor outline">
                <a:extLst>
                  <a:ext uri="{FF2B5EF4-FFF2-40B4-BE49-F238E27FC236}">
                    <a16:creationId xmlns:a16="http://schemas.microsoft.com/office/drawing/2014/main" id="{C66CC716-ACE8-40EE-9933-AAF0377AE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D5C0CA-5220-4636-A0D2-DB0F6B25D5F0}"/>
                </a:ext>
              </a:extLst>
            </p:cNvPr>
            <p:cNvGrpSpPr/>
            <p:nvPr/>
          </p:nvGrpSpPr>
          <p:grpSpPr>
            <a:xfrm>
              <a:off x="13512095" y="8837227"/>
              <a:ext cx="1641626" cy="927806"/>
              <a:chOff x="11989089" y="8468293"/>
              <a:chExt cx="1641626" cy="927806"/>
            </a:xfrm>
          </p:grpSpPr>
          <p:pic>
            <p:nvPicPr>
              <p:cNvPr id="23" name="Graphic 22" descr="Database outline">
                <a:extLst>
                  <a:ext uri="{FF2B5EF4-FFF2-40B4-BE49-F238E27FC236}">
                    <a16:creationId xmlns:a16="http://schemas.microsoft.com/office/drawing/2014/main" id="{66AF24C6-850F-442E-93C1-54537D851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3" descr="Processor outline">
                <a:extLst>
                  <a:ext uri="{FF2B5EF4-FFF2-40B4-BE49-F238E27FC236}">
                    <a16:creationId xmlns:a16="http://schemas.microsoft.com/office/drawing/2014/main" id="{2F2B99E6-9D46-4935-873F-5629F74F5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7F424A2-9BDA-41EF-98F8-3347468DE074}"/>
                </a:ext>
              </a:extLst>
            </p:cNvPr>
            <p:cNvGrpSpPr/>
            <p:nvPr/>
          </p:nvGrpSpPr>
          <p:grpSpPr>
            <a:xfrm>
              <a:off x="15536430" y="8837227"/>
              <a:ext cx="1641626" cy="927806"/>
              <a:chOff x="11989089" y="8468293"/>
              <a:chExt cx="1641626" cy="927806"/>
            </a:xfrm>
          </p:grpSpPr>
          <p:pic>
            <p:nvPicPr>
              <p:cNvPr id="26" name="Graphic 25" descr="Database outline">
                <a:extLst>
                  <a:ext uri="{FF2B5EF4-FFF2-40B4-BE49-F238E27FC236}">
                    <a16:creationId xmlns:a16="http://schemas.microsoft.com/office/drawing/2014/main" id="{E1E6EB51-811A-4FCC-AB3A-9E8EEBAA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Processor outline">
                <a:extLst>
                  <a:ext uri="{FF2B5EF4-FFF2-40B4-BE49-F238E27FC236}">
                    <a16:creationId xmlns:a16="http://schemas.microsoft.com/office/drawing/2014/main" id="{A682E5D4-0F30-44C6-8B4F-42223929A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E04ECBA-F628-4FCC-BE13-F84443ECE12F}"/>
                </a:ext>
              </a:extLst>
            </p:cNvPr>
            <p:cNvGrpSpPr/>
            <p:nvPr/>
          </p:nvGrpSpPr>
          <p:grpSpPr>
            <a:xfrm>
              <a:off x="13512095" y="7720795"/>
              <a:ext cx="1641626" cy="927806"/>
              <a:chOff x="11989089" y="8468293"/>
              <a:chExt cx="1641626" cy="927806"/>
            </a:xfrm>
          </p:grpSpPr>
          <p:pic>
            <p:nvPicPr>
              <p:cNvPr id="29" name="Graphic 28" descr="Database outline">
                <a:extLst>
                  <a:ext uri="{FF2B5EF4-FFF2-40B4-BE49-F238E27FC236}">
                    <a16:creationId xmlns:a16="http://schemas.microsoft.com/office/drawing/2014/main" id="{CD43B845-A664-4AF4-94CB-6595774E0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Graphic 29" descr="Processor outline">
                <a:extLst>
                  <a:ext uri="{FF2B5EF4-FFF2-40B4-BE49-F238E27FC236}">
                    <a16:creationId xmlns:a16="http://schemas.microsoft.com/office/drawing/2014/main" id="{4F7B53B5-0307-4AE0-84A7-8DB8098B3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1B079E-23BB-4CE8-ABA7-1A16CB8A7167}"/>
                </a:ext>
              </a:extLst>
            </p:cNvPr>
            <p:cNvGrpSpPr/>
            <p:nvPr/>
          </p:nvGrpSpPr>
          <p:grpSpPr>
            <a:xfrm>
              <a:off x="15536430" y="7720795"/>
              <a:ext cx="1641626" cy="927806"/>
              <a:chOff x="11989089" y="8468293"/>
              <a:chExt cx="1641626" cy="927806"/>
            </a:xfrm>
          </p:grpSpPr>
          <p:pic>
            <p:nvPicPr>
              <p:cNvPr id="32" name="Graphic 31" descr="Database outline">
                <a:extLst>
                  <a:ext uri="{FF2B5EF4-FFF2-40B4-BE49-F238E27FC236}">
                    <a16:creationId xmlns:a16="http://schemas.microsoft.com/office/drawing/2014/main" id="{E44E30E4-D967-42EB-BB3D-82424A29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Graphic 32" descr="Processor outline">
                <a:extLst>
                  <a:ext uri="{FF2B5EF4-FFF2-40B4-BE49-F238E27FC236}">
                    <a16:creationId xmlns:a16="http://schemas.microsoft.com/office/drawing/2014/main" id="{C0AAD67E-BE56-4AE4-8A9D-615CD11DA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EABD36F-B74A-47EA-90B0-AF60D82AE900}"/>
                </a:ext>
              </a:extLst>
            </p:cNvPr>
            <p:cNvGrpSpPr/>
            <p:nvPr/>
          </p:nvGrpSpPr>
          <p:grpSpPr>
            <a:xfrm>
              <a:off x="11501012" y="6585423"/>
              <a:ext cx="1641626" cy="927806"/>
              <a:chOff x="11989089" y="8468293"/>
              <a:chExt cx="1641626" cy="927806"/>
            </a:xfrm>
          </p:grpSpPr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ADA2E209-32EC-4AAC-94E2-8C4EA2E52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Processor outline">
                <a:extLst>
                  <a:ext uri="{FF2B5EF4-FFF2-40B4-BE49-F238E27FC236}">
                    <a16:creationId xmlns:a16="http://schemas.microsoft.com/office/drawing/2014/main" id="{844A1666-79A1-47EE-BBA2-3C7C1A6DF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AA9A134-3586-4F2A-9CF3-47335575FB1F}"/>
                </a:ext>
              </a:extLst>
            </p:cNvPr>
            <p:cNvGrpSpPr/>
            <p:nvPr/>
          </p:nvGrpSpPr>
          <p:grpSpPr>
            <a:xfrm>
              <a:off x="13525347" y="6598829"/>
              <a:ext cx="1641626" cy="927806"/>
              <a:chOff x="11989089" y="8468293"/>
              <a:chExt cx="1641626" cy="927806"/>
            </a:xfrm>
          </p:grpSpPr>
          <p:pic>
            <p:nvPicPr>
              <p:cNvPr id="38" name="Graphic 37" descr="Database outline">
                <a:extLst>
                  <a:ext uri="{FF2B5EF4-FFF2-40B4-BE49-F238E27FC236}">
                    <a16:creationId xmlns:a16="http://schemas.microsoft.com/office/drawing/2014/main" id="{4C208EB8-A924-4F7D-9C6E-55F0F0271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Processor outline">
                <a:extLst>
                  <a:ext uri="{FF2B5EF4-FFF2-40B4-BE49-F238E27FC236}">
                    <a16:creationId xmlns:a16="http://schemas.microsoft.com/office/drawing/2014/main" id="{EB5C7E93-D5A8-4397-B2BC-A68E9A60A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674251A-85B9-4CFA-BB44-C960D162D761}"/>
                </a:ext>
              </a:extLst>
            </p:cNvPr>
            <p:cNvGrpSpPr/>
            <p:nvPr/>
          </p:nvGrpSpPr>
          <p:grpSpPr>
            <a:xfrm>
              <a:off x="15549682" y="6598829"/>
              <a:ext cx="1641626" cy="927806"/>
              <a:chOff x="11989089" y="8468293"/>
              <a:chExt cx="1641626" cy="927806"/>
            </a:xfrm>
          </p:grpSpPr>
          <p:pic>
            <p:nvPicPr>
              <p:cNvPr id="41" name="Graphic 40" descr="Database outline">
                <a:extLst>
                  <a:ext uri="{FF2B5EF4-FFF2-40B4-BE49-F238E27FC236}">
                    <a16:creationId xmlns:a16="http://schemas.microsoft.com/office/drawing/2014/main" id="{46651D98-69A7-464A-A0B6-BA35785F9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Graphic 41" descr="Processor outline">
                <a:extLst>
                  <a:ext uri="{FF2B5EF4-FFF2-40B4-BE49-F238E27FC236}">
                    <a16:creationId xmlns:a16="http://schemas.microsoft.com/office/drawing/2014/main" id="{6E1D4260-07AF-4299-B3D7-6BDC4BF0A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4FCB82-0854-43B4-8BE7-E47FD4EF7E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1490" y="7604909"/>
              <a:ext cx="4108450" cy="2556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BBF34F-A3BD-474A-9F96-148988CFE0E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490" y="8724050"/>
              <a:ext cx="4108450" cy="75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7F238ED-93F0-47DF-AA36-FB6ABE067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93655" y="5870222"/>
              <a:ext cx="2123725" cy="1602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1CF18D3-543F-451D-A652-59705CB8CE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12705" y="5909110"/>
              <a:ext cx="13252" cy="281493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B2F1EC9-8759-42DE-BE58-6BE3FFBAB9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97456" y="5871391"/>
              <a:ext cx="26113" cy="282833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64EA870-F752-45A2-918C-B2B91BA0A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06882" y="7315349"/>
              <a:ext cx="0" cy="266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195641D-4E5A-4CA6-BDF1-C054D25159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03072" y="7616339"/>
              <a:ext cx="3810" cy="33132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CE774B0-A46D-4E5B-B5F4-1BD7982E8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9962" y="7322969"/>
              <a:ext cx="0" cy="266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4778A50-08F2-4624-9EC4-FC7CDFB78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2342" y="7641900"/>
              <a:ext cx="0" cy="29066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28A082B-3B45-418B-A999-3E7D40B94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0662" y="7338209"/>
              <a:ext cx="0" cy="266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2874711-3D11-41E4-9858-71D597262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6852" y="7658249"/>
              <a:ext cx="0" cy="266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572A59A-A997-466F-A01F-8EFE1DB00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85042" y="8731561"/>
              <a:ext cx="0" cy="29066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C99261-83AC-4765-A4DF-F73CF5ABD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49232" y="8727751"/>
              <a:ext cx="0" cy="32861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7F8A70A-07E1-4355-AFE1-D96251C7A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7832" y="8723941"/>
              <a:ext cx="0" cy="3324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680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3BBEE81-BA4A-4B3D-965C-91887DF47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383600" cy="1800000"/>
          </a:xfrm>
        </p:spPr>
        <p:txBody>
          <a:bodyPr/>
          <a:lstStyle/>
          <a:p>
            <a:r>
              <a:rPr lang="ru-RU" dirty="0"/>
              <a:t>Если данных очень много?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13842AB-1C61-40E5-B7CC-9559293323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9076540" cy="3600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5433"/>
                </a:solidFill>
              </a:rPr>
              <a:t>MPP – Massive Parallel Processing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Данные распределены по нескольким сегментам кластера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Обработка данных как можно ближе к месту их хранения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Мощный интерконнект для обмена порциями данных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Shared Nothing </a:t>
            </a:r>
            <a:r>
              <a:rPr lang="ru-RU" sz="4800" dirty="0"/>
              <a:t>архитектура</a:t>
            </a:r>
            <a:endParaRPr lang="en-US" sz="4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Идеально для </a:t>
            </a:r>
            <a:r>
              <a:rPr lang="en-US" sz="4800" dirty="0"/>
              <a:t>OLAP / DWH</a:t>
            </a:r>
            <a:endParaRPr lang="ru-RU" sz="4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543A9-C91B-49D2-8B5B-B74D3CCBA881}"/>
              </a:ext>
            </a:extLst>
          </p:cNvPr>
          <p:cNvGrpSpPr/>
          <p:nvPr/>
        </p:nvGrpSpPr>
        <p:grpSpPr>
          <a:xfrm>
            <a:off x="10792020" y="3767340"/>
            <a:ext cx="5703548" cy="4684893"/>
            <a:chOff x="11487760" y="5099185"/>
            <a:chExt cx="5703548" cy="46848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13FB691-2155-42A9-8938-45D7A4081FE2}"/>
                </a:ext>
              </a:extLst>
            </p:cNvPr>
            <p:cNvGrpSpPr/>
            <p:nvPr/>
          </p:nvGrpSpPr>
          <p:grpSpPr>
            <a:xfrm>
              <a:off x="11487760" y="8856272"/>
              <a:ext cx="1641626" cy="927806"/>
              <a:chOff x="11989089" y="8468293"/>
              <a:chExt cx="1641626" cy="927806"/>
            </a:xfrm>
          </p:grpSpPr>
          <p:pic>
            <p:nvPicPr>
              <p:cNvPr id="47" name="Graphic 46" descr="Database outline">
                <a:extLst>
                  <a:ext uri="{FF2B5EF4-FFF2-40B4-BE49-F238E27FC236}">
                    <a16:creationId xmlns:a16="http://schemas.microsoft.com/office/drawing/2014/main" id="{422D8AA8-23D7-4BE3-98A8-90F2F1367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Graphic 47" descr="Processor outline">
                <a:extLst>
                  <a:ext uri="{FF2B5EF4-FFF2-40B4-BE49-F238E27FC236}">
                    <a16:creationId xmlns:a16="http://schemas.microsoft.com/office/drawing/2014/main" id="{8FE493B5-5504-4C1A-BFAC-BA24D3183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8" name="Graphic 7" descr="Server with solid fill">
              <a:extLst>
                <a:ext uri="{FF2B5EF4-FFF2-40B4-BE49-F238E27FC236}">
                  <a16:creationId xmlns:a16="http://schemas.microsoft.com/office/drawing/2014/main" id="{9B486474-CD2A-4377-982A-345E1CAFF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969295" y="5099185"/>
              <a:ext cx="914400" cy="9144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45048B-8B87-4948-9F12-3BDC853DF157}"/>
                </a:ext>
              </a:extLst>
            </p:cNvPr>
            <p:cNvGrpSpPr/>
            <p:nvPr/>
          </p:nvGrpSpPr>
          <p:grpSpPr>
            <a:xfrm>
              <a:off x="11487760" y="7707389"/>
              <a:ext cx="1641626" cy="927806"/>
              <a:chOff x="11989089" y="8468293"/>
              <a:chExt cx="1641626" cy="927806"/>
            </a:xfrm>
          </p:grpSpPr>
          <p:pic>
            <p:nvPicPr>
              <p:cNvPr id="45" name="Graphic 44" descr="Database outline">
                <a:extLst>
                  <a:ext uri="{FF2B5EF4-FFF2-40B4-BE49-F238E27FC236}">
                    <a16:creationId xmlns:a16="http://schemas.microsoft.com/office/drawing/2014/main" id="{D8509B9D-B91B-4112-89B5-3163F4912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Processor outline">
                <a:extLst>
                  <a:ext uri="{FF2B5EF4-FFF2-40B4-BE49-F238E27FC236}">
                    <a16:creationId xmlns:a16="http://schemas.microsoft.com/office/drawing/2014/main" id="{8B73904E-4C0E-47DE-B372-33DF304A4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FEACE77-8F4B-4EA2-A80A-74436569FE86}"/>
                </a:ext>
              </a:extLst>
            </p:cNvPr>
            <p:cNvGrpSpPr/>
            <p:nvPr/>
          </p:nvGrpSpPr>
          <p:grpSpPr>
            <a:xfrm>
              <a:off x="13512095" y="8837227"/>
              <a:ext cx="1641626" cy="927806"/>
              <a:chOff x="11989089" y="8468293"/>
              <a:chExt cx="1641626" cy="927806"/>
            </a:xfrm>
          </p:grpSpPr>
          <p:pic>
            <p:nvPicPr>
              <p:cNvPr id="43" name="Graphic 42" descr="Database outline">
                <a:extLst>
                  <a:ext uri="{FF2B5EF4-FFF2-40B4-BE49-F238E27FC236}">
                    <a16:creationId xmlns:a16="http://schemas.microsoft.com/office/drawing/2014/main" id="{AC3EB0EC-6177-431A-B595-78657FE8C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Processor outline">
                <a:extLst>
                  <a:ext uri="{FF2B5EF4-FFF2-40B4-BE49-F238E27FC236}">
                    <a16:creationId xmlns:a16="http://schemas.microsoft.com/office/drawing/2014/main" id="{A6D56DF3-0375-46F7-9BAE-D20BD7B5F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0C6E1D-594B-4885-ADFB-50219CDBBDDA}"/>
                </a:ext>
              </a:extLst>
            </p:cNvPr>
            <p:cNvGrpSpPr/>
            <p:nvPr/>
          </p:nvGrpSpPr>
          <p:grpSpPr>
            <a:xfrm>
              <a:off x="15536430" y="8837227"/>
              <a:ext cx="1641626" cy="927806"/>
              <a:chOff x="11989089" y="8468293"/>
              <a:chExt cx="1641626" cy="927806"/>
            </a:xfrm>
          </p:grpSpPr>
          <p:pic>
            <p:nvPicPr>
              <p:cNvPr id="41" name="Graphic 40" descr="Database outline">
                <a:extLst>
                  <a:ext uri="{FF2B5EF4-FFF2-40B4-BE49-F238E27FC236}">
                    <a16:creationId xmlns:a16="http://schemas.microsoft.com/office/drawing/2014/main" id="{463C7FE7-6761-425C-B01F-56844D6BD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Graphic 41" descr="Processor outline">
                <a:extLst>
                  <a:ext uri="{FF2B5EF4-FFF2-40B4-BE49-F238E27FC236}">
                    <a16:creationId xmlns:a16="http://schemas.microsoft.com/office/drawing/2014/main" id="{0FE16E6A-66F4-49F8-9E6B-D266D4630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666AC4-1C8D-4C70-AB4C-E0797F25C462}"/>
                </a:ext>
              </a:extLst>
            </p:cNvPr>
            <p:cNvGrpSpPr/>
            <p:nvPr/>
          </p:nvGrpSpPr>
          <p:grpSpPr>
            <a:xfrm>
              <a:off x="13512095" y="7720795"/>
              <a:ext cx="1641626" cy="927806"/>
              <a:chOff x="11989089" y="8468293"/>
              <a:chExt cx="1641626" cy="927806"/>
            </a:xfrm>
          </p:grpSpPr>
          <p:pic>
            <p:nvPicPr>
              <p:cNvPr id="39" name="Graphic 38" descr="Database outline">
                <a:extLst>
                  <a:ext uri="{FF2B5EF4-FFF2-40B4-BE49-F238E27FC236}">
                    <a16:creationId xmlns:a16="http://schemas.microsoft.com/office/drawing/2014/main" id="{6B9BBC94-B666-4DA6-8A65-77BE50E57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0" name="Graphic 39" descr="Processor outline">
                <a:extLst>
                  <a:ext uri="{FF2B5EF4-FFF2-40B4-BE49-F238E27FC236}">
                    <a16:creationId xmlns:a16="http://schemas.microsoft.com/office/drawing/2014/main" id="{1B1B3BC0-2AB5-4751-B1C6-83007A5BC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08C08C-0E90-4835-85EA-B4BE322847B3}"/>
                </a:ext>
              </a:extLst>
            </p:cNvPr>
            <p:cNvGrpSpPr/>
            <p:nvPr/>
          </p:nvGrpSpPr>
          <p:grpSpPr>
            <a:xfrm>
              <a:off x="15536430" y="7720795"/>
              <a:ext cx="1641626" cy="927806"/>
              <a:chOff x="11989089" y="8468293"/>
              <a:chExt cx="1641626" cy="927806"/>
            </a:xfrm>
          </p:grpSpPr>
          <p:pic>
            <p:nvPicPr>
              <p:cNvPr id="37" name="Graphic 36" descr="Database outline">
                <a:extLst>
                  <a:ext uri="{FF2B5EF4-FFF2-40B4-BE49-F238E27FC236}">
                    <a16:creationId xmlns:a16="http://schemas.microsoft.com/office/drawing/2014/main" id="{6F895B54-E94F-4780-A085-67C72E4CD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Processor outline">
                <a:extLst>
                  <a:ext uri="{FF2B5EF4-FFF2-40B4-BE49-F238E27FC236}">
                    <a16:creationId xmlns:a16="http://schemas.microsoft.com/office/drawing/2014/main" id="{C2721D0E-496E-42EC-B729-0CF460C63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CA683AA-C815-400D-9286-B2F351AA4E37}"/>
                </a:ext>
              </a:extLst>
            </p:cNvPr>
            <p:cNvGrpSpPr/>
            <p:nvPr/>
          </p:nvGrpSpPr>
          <p:grpSpPr>
            <a:xfrm>
              <a:off x="11501012" y="6585423"/>
              <a:ext cx="1641626" cy="927806"/>
              <a:chOff x="11989089" y="8468293"/>
              <a:chExt cx="1641626" cy="927806"/>
            </a:xfrm>
          </p:grpSpPr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7F51472E-54FE-431A-A0AC-2A67E92AE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Processor outline">
                <a:extLst>
                  <a:ext uri="{FF2B5EF4-FFF2-40B4-BE49-F238E27FC236}">
                    <a16:creationId xmlns:a16="http://schemas.microsoft.com/office/drawing/2014/main" id="{E0ABB0AA-2150-4256-AEA0-1E2B202D9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000BCE-F379-4926-9D12-05C93C8EC155}"/>
                </a:ext>
              </a:extLst>
            </p:cNvPr>
            <p:cNvGrpSpPr/>
            <p:nvPr/>
          </p:nvGrpSpPr>
          <p:grpSpPr>
            <a:xfrm>
              <a:off x="13525347" y="6598829"/>
              <a:ext cx="1641626" cy="927806"/>
              <a:chOff x="11989089" y="8468293"/>
              <a:chExt cx="1641626" cy="927806"/>
            </a:xfrm>
          </p:grpSpPr>
          <p:pic>
            <p:nvPicPr>
              <p:cNvPr id="33" name="Graphic 32" descr="Database outline">
                <a:extLst>
                  <a:ext uri="{FF2B5EF4-FFF2-40B4-BE49-F238E27FC236}">
                    <a16:creationId xmlns:a16="http://schemas.microsoft.com/office/drawing/2014/main" id="{E51D8914-55CB-4621-AE19-FC9EA4AD2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33" descr="Processor outline">
                <a:extLst>
                  <a:ext uri="{FF2B5EF4-FFF2-40B4-BE49-F238E27FC236}">
                    <a16:creationId xmlns:a16="http://schemas.microsoft.com/office/drawing/2014/main" id="{281880C7-3C97-4D41-8DB6-264B50DD4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99296E-6A7C-4FF2-BC5A-2A24BCC2BFC0}"/>
                </a:ext>
              </a:extLst>
            </p:cNvPr>
            <p:cNvGrpSpPr/>
            <p:nvPr/>
          </p:nvGrpSpPr>
          <p:grpSpPr>
            <a:xfrm>
              <a:off x="15549682" y="6598829"/>
              <a:ext cx="1641626" cy="927806"/>
              <a:chOff x="11989089" y="8468293"/>
              <a:chExt cx="1641626" cy="927806"/>
            </a:xfrm>
          </p:grpSpPr>
          <p:pic>
            <p:nvPicPr>
              <p:cNvPr id="31" name="Graphic 30" descr="Database outline">
                <a:extLst>
                  <a:ext uri="{FF2B5EF4-FFF2-40B4-BE49-F238E27FC236}">
                    <a16:creationId xmlns:a16="http://schemas.microsoft.com/office/drawing/2014/main" id="{22AD0CEF-7EDA-4B3E-8ED6-73224A0B7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6315" y="84682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Graphic 31" descr="Processor outline">
                <a:extLst>
                  <a:ext uri="{FF2B5EF4-FFF2-40B4-BE49-F238E27FC236}">
                    <a16:creationId xmlns:a16="http://schemas.microsoft.com/office/drawing/2014/main" id="{60FD0B15-E60E-4945-B807-8C9D185AE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89089" y="8481699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6EB6D2-6357-48C8-A0FF-094E43D6A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1490" y="7604909"/>
              <a:ext cx="4108450" cy="2556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9CA0E3-6F63-48AA-B25C-7C47B34732FC}"/>
                </a:ext>
              </a:extLst>
            </p:cNvPr>
            <p:cNvCxnSpPr>
              <a:cxnSpLocks/>
            </p:cNvCxnSpPr>
            <p:nvPr/>
          </p:nvCxnSpPr>
          <p:spPr>
            <a:xfrm>
              <a:off x="11921490" y="8724050"/>
              <a:ext cx="4108450" cy="751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111951-6CD6-41BF-AB8D-866C33B54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93655" y="5870222"/>
              <a:ext cx="2123725" cy="1602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7150A5-CD25-4CCF-B1CF-33C4C6DC37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12705" y="5909110"/>
              <a:ext cx="13252" cy="281493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182CB1-AEEE-4EFB-9AE2-33BA3475C5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97456" y="5871391"/>
              <a:ext cx="26113" cy="282833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CBAE0B5-EC97-470B-845F-EB0484368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06882" y="7315349"/>
              <a:ext cx="0" cy="266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FE1BC0-0DB4-450C-A732-CECC13269F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03072" y="7616339"/>
              <a:ext cx="3810" cy="33132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497E81-2E29-4497-874E-D8F1D0844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9962" y="7322969"/>
              <a:ext cx="0" cy="266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7864D2-757F-4E14-BBCE-4AE5569B8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2342" y="7641900"/>
              <a:ext cx="0" cy="29066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1009D1-C4AE-4B26-8336-DC5BC87D8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0662" y="7338209"/>
              <a:ext cx="0" cy="266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0D3B40-92E3-452B-A1A0-11598D890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6852" y="7658249"/>
              <a:ext cx="0" cy="2667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CE54887-0121-4D06-958D-22802DE34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85042" y="8731561"/>
              <a:ext cx="0" cy="29066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7FD6DBE-28E5-4139-A370-EABF2C8F8D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49232" y="8727751"/>
              <a:ext cx="0" cy="32861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19BD96-CCE9-4C2A-B39B-6339470C5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7832" y="8723941"/>
              <a:ext cx="0" cy="3324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croll: Vertical 48">
            <a:extLst>
              <a:ext uri="{FF2B5EF4-FFF2-40B4-BE49-F238E27FC236}">
                <a16:creationId xmlns:a16="http://schemas.microsoft.com/office/drawing/2014/main" id="{C1AE6586-69D2-4F51-AD46-116A704C0CF9}"/>
              </a:ext>
            </a:extLst>
          </p:cNvPr>
          <p:cNvSpPr/>
          <p:nvPr/>
        </p:nvSpPr>
        <p:spPr>
          <a:xfrm>
            <a:off x="10398630" y="2323058"/>
            <a:ext cx="1385427" cy="1351722"/>
          </a:xfrm>
          <a:prstGeom prst="verticalScroll">
            <a:avLst/>
          </a:prstGeom>
          <a:noFill/>
          <a:ln w="57150" cap="flat">
            <a:solidFill>
              <a:schemeClr val="accent3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Picture 49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781574A8-2626-4AB1-8937-EBB28FDB41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569560" y="1971951"/>
            <a:ext cx="2334864" cy="165082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195254-9868-48FC-A8EB-242A6A6D6B2B}"/>
              </a:ext>
            </a:extLst>
          </p:cNvPr>
          <p:cNvCxnSpPr>
            <a:stCxn id="49" idx="2"/>
          </p:cNvCxnSpPr>
          <p:nvPr/>
        </p:nvCxnSpPr>
        <p:spPr>
          <a:xfrm>
            <a:off x="11091344" y="3674780"/>
            <a:ext cx="885102" cy="1605610"/>
          </a:xfrm>
          <a:prstGeom prst="straightConnector1">
            <a:avLst/>
          </a:prstGeom>
          <a:ln w="5715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52FE80B-9248-49E4-9F00-3821E9FD29E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1125676" y="3668077"/>
            <a:ext cx="2888357" cy="1598907"/>
          </a:xfrm>
          <a:prstGeom prst="straightConnector1">
            <a:avLst/>
          </a:prstGeom>
          <a:ln w="5715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F9B813-2608-47AD-8D95-0A90A985282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1159588" y="3722556"/>
            <a:ext cx="4878780" cy="1544428"/>
          </a:xfrm>
          <a:prstGeom prst="straightConnector1">
            <a:avLst/>
          </a:prstGeom>
          <a:ln w="5715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0B2CB5-677D-4CDD-9CFC-E5E1350BD273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311988" y="3874956"/>
            <a:ext cx="4713128" cy="2513994"/>
          </a:xfrm>
          <a:prstGeom prst="straightConnector1">
            <a:avLst/>
          </a:prstGeom>
          <a:ln w="5715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0AC8F3-5F7B-419F-B6D8-6D1F175D9F0B}"/>
              </a:ext>
            </a:extLst>
          </p:cNvPr>
          <p:cNvCxnSpPr>
            <a:cxnSpLocks/>
            <a:stCxn id="49" idx="2"/>
            <a:endCxn id="41" idx="0"/>
          </p:cNvCxnSpPr>
          <p:nvPr/>
        </p:nvCxnSpPr>
        <p:spPr>
          <a:xfrm>
            <a:off x="11091344" y="3674780"/>
            <a:ext cx="4933772" cy="3830602"/>
          </a:xfrm>
          <a:prstGeom prst="straightConnector1">
            <a:avLst/>
          </a:prstGeom>
          <a:ln w="5715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64DC8C-C88B-4DFC-8951-B168AECF71E9}"/>
              </a:ext>
            </a:extLst>
          </p:cNvPr>
          <p:cNvCxnSpPr>
            <a:cxnSpLocks/>
            <a:stCxn id="49" idx="2"/>
            <a:endCxn id="43" idx="0"/>
          </p:cNvCxnSpPr>
          <p:nvPr/>
        </p:nvCxnSpPr>
        <p:spPr>
          <a:xfrm>
            <a:off x="11091344" y="3674780"/>
            <a:ext cx="2909437" cy="3830602"/>
          </a:xfrm>
          <a:prstGeom prst="straightConnector1">
            <a:avLst/>
          </a:prstGeom>
          <a:ln w="5715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406FA94-7304-4F8F-9125-012117C7D2F0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1091344" y="3674780"/>
            <a:ext cx="2922689" cy="2849810"/>
          </a:xfrm>
          <a:prstGeom prst="straightConnector1">
            <a:avLst/>
          </a:prstGeom>
          <a:ln w="5715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C5DF99-309E-4CF5-860D-7F7BFED49339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1243744" y="3827180"/>
            <a:ext cx="732702" cy="3697247"/>
          </a:xfrm>
          <a:prstGeom prst="straightConnector1">
            <a:avLst/>
          </a:prstGeom>
          <a:ln w="5715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70C6C7-8885-4AB0-BC46-2F125C8E11E8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11243744" y="3827180"/>
            <a:ext cx="732702" cy="2548364"/>
          </a:xfrm>
          <a:prstGeom prst="straightConnector1">
            <a:avLst/>
          </a:prstGeom>
          <a:ln w="57150">
            <a:solidFill>
              <a:srgbClr val="FF54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474655-1A60-443C-9214-8E70EFF9773F}"/>
              </a:ext>
            </a:extLst>
          </p:cNvPr>
          <p:cNvCxnSpPr>
            <a:stCxn id="8" idx="3"/>
            <a:endCxn id="50" idx="1"/>
          </p:cNvCxnSpPr>
          <p:nvPr/>
        </p:nvCxnSpPr>
        <p:spPr>
          <a:xfrm flipV="1">
            <a:off x="14187955" y="2797362"/>
            <a:ext cx="1381605" cy="1427178"/>
          </a:xfrm>
          <a:prstGeom prst="straightConnector1">
            <a:avLst/>
          </a:prstGeom>
          <a:ln w="149225">
            <a:solidFill>
              <a:srgbClr val="E5E5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56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895BB-B01C-42CC-A2E6-0B186C565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MPP Pros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98960-596E-4B97-A287-30A9D69217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400" dirty="0"/>
              <a:t>Быстрота обработки больших объемов данных</a:t>
            </a:r>
            <a:endParaRPr lang="en-US" sz="4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SQL Conformance</a:t>
            </a:r>
            <a:endParaRPr lang="ru-RU" sz="4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400" dirty="0"/>
              <a:t>Легкое горизонтальное масштабирование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400" dirty="0"/>
              <a:t>Отказоустойчивость за счет создания реплик/зеркал</a:t>
            </a:r>
            <a:endParaRPr lang="en-US" sz="4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400" dirty="0"/>
              <a:t>Стандартное </a:t>
            </a:r>
            <a:r>
              <a:rPr lang="en-US" sz="4400" dirty="0"/>
              <a:t>Hardware </a:t>
            </a:r>
            <a:r>
              <a:rPr lang="ru-RU" sz="4400" dirty="0"/>
              <a:t>для сегментов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Row / Column store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400" dirty="0"/>
              <a:t>Сжатие хранимых данных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400" dirty="0"/>
              <a:t>Параллельная загрузка частей данных напрямую в шарды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Cloud Compatibility</a:t>
            </a:r>
            <a:endParaRPr lang="ru-RU" sz="4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4400" dirty="0"/>
          </a:p>
          <a:p>
            <a:pPr>
              <a:lnSpc>
                <a:spcPct val="100000"/>
              </a:lnSpc>
            </a:pPr>
            <a:endParaRPr lang="ru-RU" sz="4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984183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D0BE65-BF7E-4F24-ADDF-2B8CD994A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MPP Cons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81041-BFE8-4430-AF64-4900B75340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Высокие требования к элементам инфраструктуры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Низкая производительность на </a:t>
            </a:r>
            <a:r>
              <a:rPr lang="en-US" sz="5400" dirty="0"/>
              <a:t>OLTP </a:t>
            </a:r>
            <a:r>
              <a:rPr lang="ru-RU" sz="5400" dirty="0"/>
              <a:t>профиле нагрузки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Ограничения в поддержке всех функций </a:t>
            </a:r>
            <a:r>
              <a:rPr lang="en-US" sz="5400" dirty="0"/>
              <a:t>SQL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Возможности возникновения перекосов данных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Специфичная поддержка и обслуживание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5400" dirty="0"/>
          </a:p>
          <a:p>
            <a:pPr>
              <a:lnSpc>
                <a:spcPct val="100000"/>
              </a:lnSpc>
            </a:pP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7098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87C9D-E8BF-4AC5-8F87-B93366D9C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Рынок </a:t>
            </a:r>
            <a:r>
              <a:rPr lang="en-US" dirty="0"/>
              <a:t>MPP </a:t>
            </a:r>
            <a:r>
              <a:rPr lang="ru-RU" dirty="0"/>
              <a:t>СУБД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BA64E-D744-463F-A865-1A9E0BC02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625" y="4492396"/>
            <a:ext cx="6668536" cy="1678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70C92-9B68-4C62-87D5-4795E23DF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35" y="2236292"/>
            <a:ext cx="6982032" cy="1678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B38AA-A382-4E5F-B7E5-AAB409DDE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5408" y="2236292"/>
            <a:ext cx="4520051" cy="1615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F1F0BC-478C-4F7D-BED1-68595F81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460" y="6951654"/>
            <a:ext cx="7564875" cy="2066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5A623D-EE78-482A-B033-EBD4ADBEC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33" y="2095198"/>
            <a:ext cx="5151061" cy="1799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2B1327-2633-42E1-8533-81EDCFCA5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3883" y="5331583"/>
            <a:ext cx="2418361" cy="42520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CDF698-D56F-4FAB-810B-F0268237A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48" y="4235758"/>
            <a:ext cx="7135225" cy="21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8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BE59C8-7CB7-47F9-9FC1-521F7FDBA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 err="1"/>
              <a:t>GreenPlum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AF0A4-AA14-4798-A230-461B85B908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dirty="0" err="1"/>
              <a:t>OpenSource</a:t>
            </a:r>
            <a:r>
              <a:rPr lang="en-US" sz="5400" dirty="0"/>
              <a:t> </a:t>
            </a:r>
            <a:r>
              <a:rPr lang="ru-RU" sz="5400" dirty="0"/>
              <a:t>проект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Динамически развивается и исправляется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Высокая совместимость с </a:t>
            </a:r>
            <a:r>
              <a:rPr lang="en-US" sz="5400" dirty="0" err="1"/>
              <a:t>Postgresql</a:t>
            </a:r>
            <a:endParaRPr lang="en-US" sz="5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Совместимость со стандартом </a:t>
            </a:r>
            <a:r>
              <a:rPr lang="en-US" sz="5400" dirty="0"/>
              <a:t>SQL</a:t>
            </a:r>
            <a:endParaRPr lang="ru-RU" sz="5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Поддержка разных языков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Поддержка </a:t>
            </a:r>
            <a:r>
              <a:rPr lang="en-US" sz="5400" dirty="0"/>
              <a:t>SSL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Легкая масштабируемость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82211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238A46-A51E-447F-96E1-FF8AE02AA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/>
              <a:t>БД </a:t>
            </a:r>
            <a:r>
              <a:rPr lang="en-US" dirty="0"/>
              <a:t>vs </a:t>
            </a:r>
            <a:r>
              <a:rPr lang="ru-RU" dirty="0"/>
              <a:t>СУБД, какие они бывают?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/>
              <a:t>Чем хороша реляционная модель баз данных?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/>
              <a:t>Где и зачем использовать </a:t>
            </a:r>
            <a:r>
              <a:rPr lang="en-US" dirty="0"/>
              <a:t>MPP </a:t>
            </a:r>
            <a:r>
              <a:rPr lang="ru-RU" dirty="0"/>
              <a:t>базы данных?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927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2FCCCA-D4E7-4047-814B-5727758FF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/>
              <a:t>Где и как сохранить много однотипной информации?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CBA3B-D6B3-4374-8F1B-CA6173D03E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887094"/>
            <a:ext cx="7383274" cy="3600000"/>
          </a:xfrm>
        </p:spPr>
        <p:txBody>
          <a:bodyPr/>
          <a:lstStyle/>
          <a:p>
            <a:pPr algn="ctr"/>
            <a:r>
              <a:rPr lang="ru-RU" sz="4800" b="1" dirty="0">
                <a:solidFill>
                  <a:srgbClr val="FF5433"/>
                </a:solidFill>
              </a:rPr>
              <a:t>ЗАДАЧИ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Сохранить много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Быстро добавлять новые данные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Быстро выполнять расчеты над данными и получать результаты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Гарантировать целостность и непротиворечивость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Иметь возможность восстановиться после сбоя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Построить КХД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4718FE-4870-4541-A0C9-44A374F22E85}"/>
              </a:ext>
            </a:extLst>
          </p:cNvPr>
          <p:cNvSpPr txBox="1">
            <a:spLocks/>
          </p:cNvSpPr>
          <p:nvPr/>
        </p:nvSpPr>
        <p:spPr>
          <a:xfrm>
            <a:off x="9144001" y="2864732"/>
            <a:ext cx="8271164" cy="55226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800" b="1" dirty="0">
                <a:solidFill>
                  <a:srgbClr val="FF5433"/>
                </a:solidFill>
              </a:rPr>
              <a:t>СПОСОБЫ РЕШЕНИЯ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Записать все на бумаге и создать несколько копий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Сохранить все в файлы на диске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Записать данные в библиотеку магнитных лент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Использовать </a:t>
            </a:r>
            <a:r>
              <a:rPr lang="en-US" sz="3600" dirty="0"/>
              <a:t>Excel</a:t>
            </a:r>
            <a:endParaRPr lang="ru-RU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/>
              <a:t>Использовать Базы Данных и Системы Управления Базами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4431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EF70B-5371-40B2-AB76-D85C29B65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База Данных (БД)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00235-F760-4402-863D-0FD93C1CE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4800" b="1" dirty="0">
                <a:solidFill>
                  <a:srgbClr val="FF5433"/>
                </a:solidFill>
              </a:rPr>
              <a:t>База данных </a:t>
            </a:r>
            <a:r>
              <a:rPr lang="ru-RU" sz="4800" dirty="0"/>
              <a:t>– это организованная коллекция данных хранящаяся и доступная в электронном виде при помощи вычислительных машин</a:t>
            </a:r>
          </a:p>
          <a:p>
            <a:endParaRPr lang="ru-RU" sz="4800" dirty="0"/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Модель</a:t>
            </a:r>
            <a:endParaRPr lang="en-US" sz="4800" dirty="0"/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Логическая структура</a:t>
            </a:r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Объекты БД</a:t>
            </a:r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Язык определения данных </a:t>
            </a:r>
            <a:r>
              <a:rPr lang="en-US" sz="4800" dirty="0"/>
              <a:t>DDL</a:t>
            </a:r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Язык изменения данных </a:t>
            </a:r>
            <a:r>
              <a:rPr lang="en-US" sz="4800" dirty="0"/>
              <a:t>DML</a:t>
            </a:r>
            <a:endParaRPr lang="ru-RU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0762EB-CFE8-4493-8E8F-8F0AC08B673B}"/>
              </a:ext>
            </a:extLst>
          </p:cNvPr>
          <p:cNvSpPr/>
          <p:nvPr/>
        </p:nvSpPr>
        <p:spPr>
          <a:xfrm>
            <a:off x="10945091" y="4959927"/>
            <a:ext cx="1371600" cy="845128"/>
          </a:xfrm>
          <a:prstGeom prst="round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B20562-146A-4BE4-AB07-448BC4EF804B}"/>
              </a:ext>
            </a:extLst>
          </p:cNvPr>
          <p:cNvSpPr/>
          <p:nvPr/>
        </p:nvSpPr>
        <p:spPr>
          <a:xfrm>
            <a:off x="13286509" y="6150214"/>
            <a:ext cx="1371600" cy="845128"/>
          </a:xfrm>
          <a:prstGeom prst="round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931378-DDCF-4F55-AAC6-9A4BEF002D3B}"/>
              </a:ext>
            </a:extLst>
          </p:cNvPr>
          <p:cNvSpPr/>
          <p:nvPr/>
        </p:nvSpPr>
        <p:spPr>
          <a:xfrm>
            <a:off x="15475527" y="4959927"/>
            <a:ext cx="1371600" cy="845128"/>
          </a:xfrm>
          <a:prstGeom prst="round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1774CE-06FB-45D7-B38C-84BD8F52AFE3}"/>
              </a:ext>
            </a:extLst>
          </p:cNvPr>
          <p:cNvSpPr/>
          <p:nvPr/>
        </p:nvSpPr>
        <p:spPr>
          <a:xfrm>
            <a:off x="10945091" y="7853122"/>
            <a:ext cx="1371600" cy="845128"/>
          </a:xfrm>
          <a:prstGeom prst="round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E83786E-70D7-47D5-A4FA-94E502B96548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12316691" y="5382491"/>
            <a:ext cx="1655618" cy="767723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81458ED-5AAB-4193-8007-27234762A02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5400000">
            <a:off x="10606858" y="6829088"/>
            <a:ext cx="2048067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EA64AD7-0767-4B9D-B115-D76832FBE9FF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5400000" flipH="1" flipV="1">
            <a:off x="14340057" y="5014744"/>
            <a:ext cx="767723" cy="1503218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57FABD3-5132-4E9F-87E7-E0886DD8B31E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 flipV="1">
            <a:off x="12316691" y="6572778"/>
            <a:ext cx="969818" cy="170290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Multidocument 20">
            <a:extLst>
              <a:ext uri="{FF2B5EF4-FFF2-40B4-BE49-F238E27FC236}">
                <a16:creationId xmlns:a16="http://schemas.microsoft.com/office/drawing/2014/main" id="{E2C14599-2933-4A3F-A86D-40FE1116E340}"/>
              </a:ext>
            </a:extLst>
          </p:cNvPr>
          <p:cNvSpPr/>
          <p:nvPr/>
        </p:nvSpPr>
        <p:spPr>
          <a:xfrm>
            <a:off x="14394874" y="7430558"/>
            <a:ext cx="3449782" cy="1935115"/>
          </a:xfrm>
          <a:prstGeom prst="flowChartMultidocumen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table accounts (a1 cha</a:t>
            </a:r>
          </a:p>
          <a:p>
            <a:r>
              <a:rPr lang="en-US" dirty="0"/>
              <a:t>Create index I1 on accounts</a:t>
            </a:r>
          </a:p>
          <a:p>
            <a:r>
              <a:rPr lang="en-US" dirty="0"/>
              <a:t>Select a1, sum(b1) from </a:t>
            </a:r>
            <a:r>
              <a:rPr lang="en-US" dirty="0" err="1"/>
              <a:t>acco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01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511524-6A86-42DE-857F-663A0C9DD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761602" cy="1800000"/>
          </a:xfrm>
        </p:spPr>
        <p:txBody>
          <a:bodyPr/>
          <a:lstStyle/>
          <a:p>
            <a:r>
              <a:rPr lang="ru-RU" dirty="0"/>
              <a:t>Система Управления Базами Данных (СУБД)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989D43-7859-421B-898B-355732B696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588" y="2095500"/>
            <a:ext cx="16383000" cy="3600450"/>
          </a:xfrm>
        </p:spPr>
        <p:txBody>
          <a:bodyPr/>
          <a:lstStyle/>
          <a:p>
            <a:r>
              <a:rPr lang="ru-RU" sz="4800" b="1" dirty="0">
                <a:solidFill>
                  <a:srgbClr val="FF5433"/>
                </a:solidFill>
              </a:rPr>
              <a:t>Система Управления База Данных </a:t>
            </a:r>
            <a:r>
              <a:rPr lang="ru-RU" sz="4800" dirty="0"/>
              <a:t>– комплекс программ, позволяющих создать Базу Данных и манипулировать данными</a:t>
            </a:r>
          </a:p>
          <a:p>
            <a:endParaRPr lang="ru-RU" sz="4800" dirty="0"/>
          </a:p>
          <a:p>
            <a:r>
              <a:rPr lang="ru-RU" sz="4800" dirty="0"/>
              <a:t>СУБД обеспечивает:</a:t>
            </a:r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Безопасность</a:t>
            </a:r>
            <a:endParaRPr lang="en-US" sz="4800" dirty="0"/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Надежность хранения</a:t>
            </a:r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Целостность данных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64282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B46C9B-699C-4CC9-A466-5B65AF18F7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8" y="781200"/>
            <a:ext cx="16761603" cy="1800000"/>
          </a:xfrm>
        </p:spPr>
        <p:txBody>
          <a:bodyPr/>
          <a:lstStyle/>
          <a:p>
            <a:r>
              <a:rPr lang="ru-RU" dirty="0"/>
              <a:t>Система Управления Базами Данных (СУБД)</a:t>
            </a:r>
          </a:p>
          <a:p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1285A-45E2-4D34-989E-52357793F9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830694"/>
            <a:ext cx="16383600" cy="3600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800" b="1" dirty="0">
                <a:solidFill>
                  <a:srgbClr val="FF5433"/>
                </a:solidFill>
              </a:rPr>
              <a:t>Основные функции СУБД: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Управление данными на внешних дисках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Управление данными в оперативной памяти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Журнализация изменений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Резервное копирование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Восстановление БД после сбоев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5400" dirty="0"/>
              <a:t>Поддержка языков БД </a:t>
            </a:r>
            <a:r>
              <a:rPr lang="en-US" sz="5400" dirty="0"/>
              <a:t>DML </a:t>
            </a:r>
            <a:r>
              <a:rPr lang="ru-RU" sz="5400" dirty="0"/>
              <a:t>и </a:t>
            </a:r>
            <a:r>
              <a:rPr lang="en-US" sz="5400" dirty="0"/>
              <a:t>DDL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5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54859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6C75E5-60DC-43FC-9061-24C42177E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761602" cy="1800000"/>
          </a:xfrm>
        </p:spPr>
        <p:txBody>
          <a:bodyPr/>
          <a:lstStyle/>
          <a:p>
            <a:r>
              <a:rPr lang="ru-RU" dirty="0"/>
              <a:t>Система Управления Базами Данных (СУБД)</a:t>
            </a:r>
          </a:p>
          <a:p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74D0-C09C-40A5-AC03-13E8C20438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sz="5400" b="1" dirty="0">
                <a:solidFill>
                  <a:srgbClr val="FF5433"/>
                </a:solidFill>
              </a:rPr>
              <a:t>Компоненты СУБД: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6600" dirty="0"/>
              <a:t>Ядро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6600" dirty="0"/>
              <a:t>Процессор языка БД (Оптимизатор)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6600" dirty="0"/>
              <a:t>Подсистема поддержки времени выполнения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6600" dirty="0"/>
              <a:t>Сервисные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33531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6437E9-8357-485B-83BC-D5A7466B5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ru-RU" dirty="0"/>
              <a:t>Базы Данных и/или </a:t>
            </a:r>
          </a:p>
          <a:p>
            <a:pPr algn="ctr"/>
            <a:r>
              <a:rPr lang="ru-RU" dirty="0"/>
              <a:t>Системы Управления Базами Данных 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46A1524D-AA27-4F5B-A68D-4700E4861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1334" y="4416948"/>
            <a:ext cx="1800000" cy="1800000"/>
          </a:xfrm>
          <a:prstGeom prst="rect">
            <a:avLst/>
          </a:prstGeom>
        </p:spPr>
      </p:pic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1463A970-C61E-48F7-8101-CF3BB3F6C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7335" y="2660770"/>
            <a:ext cx="1800000" cy="18000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3DDB9D6E-7CFA-4939-B8A5-A4948E9E6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1334" y="6073734"/>
            <a:ext cx="1800000" cy="1800000"/>
          </a:xfrm>
          <a:prstGeom prst="rect">
            <a:avLst/>
          </a:prstGeom>
        </p:spPr>
      </p:pic>
      <p:pic>
        <p:nvPicPr>
          <p:cNvPr id="9" name="Graphic 8" descr="Plugged Unplugged with solid fill">
            <a:extLst>
              <a:ext uri="{FF2B5EF4-FFF2-40B4-BE49-F238E27FC236}">
                <a16:creationId xmlns:a16="http://schemas.microsoft.com/office/drawing/2014/main" id="{AA2B21AC-24D0-44E0-B879-9843171A3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67800" y="8867500"/>
            <a:ext cx="914400" cy="914400"/>
          </a:xfrm>
          <a:prstGeom prst="rect">
            <a:avLst/>
          </a:prstGeom>
        </p:spPr>
      </p:pic>
      <p:pic>
        <p:nvPicPr>
          <p:cNvPr id="11" name="Graphic 10" descr="USB outline">
            <a:extLst>
              <a:ext uri="{FF2B5EF4-FFF2-40B4-BE49-F238E27FC236}">
                <a16:creationId xmlns:a16="http://schemas.microsoft.com/office/drawing/2014/main" id="{0749D1B6-64B8-424A-A4D6-9F44C1748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40876" y="6381291"/>
            <a:ext cx="914400" cy="914400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9EBFD07E-6A6B-46F8-B7E4-DC88980810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35361" y="3102905"/>
            <a:ext cx="914400" cy="914400"/>
          </a:xfrm>
          <a:prstGeom prst="rect">
            <a:avLst/>
          </a:prstGeom>
        </p:spPr>
      </p:pic>
      <p:pic>
        <p:nvPicPr>
          <p:cNvPr id="13" name="Graphic 12" descr="Optical disc outline">
            <a:extLst>
              <a:ext uri="{FF2B5EF4-FFF2-40B4-BE49-F238E27FC236}">
                <a16:creationId xmlns:a16="http://schemas.microsoft.com/office/drawing/2014/main" id="{CB4AF3AB-ABF4-4E70-AD16-7B44487934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17076" y="6823795"/>
            <a:ext cx="914400" cy="914400"/>
          </a:xfrm>
          <a:prstGeom prst="rect">
            <a:avLst/>
          </a:prstGeom>
        </p:spPr>
      </p:pic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F20DAF98-9F8D-4599-8CAE-F819EA5BAE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35774" y="4087765"/>
            <a:ext cx="914400" cy="914400"/>
          </a:xfrm>
          <a:prstGeom prst="rect">
            <a:avLst/>
          </a:prstGeom>
        </p:spPr>
      </p:pic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2E46D125-EFA0-402E-8FE7-F5EF0DBC4EB3}"/>
              </a:ext>
            </a:extLst>
          </p:cNvPr>
          <p:cNvSpPr/>
          <p:nvPr/>
        </p:nvSpPr>
        <p:spPr>
          <a:xfrm>
            <a:off x="974035" y="3558210"/>
            <a:ext cx="3735700" cy="3124980"/>
          </a:xfrm>
          <a:prstGeom prst="flowChartMultidocument">
            <a:avLst/>
          </a:prstGeom>
          <a:noFill/>
          <a:ln w="571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A, B, C, D….</a:t>
            </a:r>
          </a:p>
          <a:p>
            <a:pPr algn="ctr"/>
            <a:r>
              <a:rPr lang="en-US" sz="2400" b="1" dirty="0"/>
              <a:t>50,2490.5,334000,3….</a:t>
            </a:r>
          </a:p>
          <a:p>
            <a:pPr algn="ctr"/>
            <a:r>
              <a:rPr lang="en-US" sz="2400" b="1" dirty="0"/>
              <a:t>[‘a’,’aa,’</a:t>
            </a:r>
            <a:r>
              <a:rPr lang="en-US" sz="2400" b="1" dirty="0" err="1"/>
              <a:t>Qqaw</a:t>
            </a:r>
            <a:r>
              <a:rPr lang="en-US" sz="2400" b="1" dirty="0"/>
              <a:t>’],[‘</a:t>
            </a:r>
            <a:r>
              <a:rPr lang="en-US" sz="2400" b="1" dirty="0" err="1"/>
              <a:t>o+’,’p</a:t>
            </a:r>
            <a:r>
              <a:rPr lang="en-US" sz="2400" b="1" dirty="0"/>
              <a:t>-’]…..</a:t>
            </a:r>
            <a:endParaRPr lang="ru-RU" sz="2400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1258DE-049A-4417-8D51-A78DC0DB16DE}"/>
              </a:ext>
            </a:extLst>
          </p:cNvPr>
          <p:cNvCxnSpPr/>
          <p:nvPr/>
        </p:nvCxnSpPr>
        <p:spPr>
          <a:xfrm>
            <a:off x="4709735" y="3558210"/>
            <a:ext cx="1631430" cy="1267436"/>
          </a:xfrm>
          <a:prstGeom prst="line">
            <a:avLst/>
          </a:prstGeom>
          <a:noFill/>
          <a:ln w="571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2F28E6-C538-49A2-AADB-3DAE70B2A4DD}"/>
              </a:ext>
            </a:extLst>
          </p:cNvPr>
          <p:cNvCxnSpPr>
            <a:cxnSpLocks/>
          </p:cNvCxnSpPr>
          <p:nvPr/>
        </p:nvCxnSpPr>
        <p:spPr>
          <a:xfrm flipV="1">
            <a:off x="4194313" y="5924091"/>
            <a:ext cx="2146852" cy="222718"/>
          </a:xfrm>
          <a:prstGeom prst="line">
            <a:avLst/>
          </a:prstGeom>
          <a:noFill/>
          <a:ln w="57150" cap="flat">
            <a:solidFill>
              <a:schemeClr val="bg1">
                <a:lumMod val="85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Gears">
                <a:extLst>
                  <a:ext uri="{FF2B5EF4-FFF2-40B4-BE49-F238E27FC236}">
                    <a16:creationId xmlns:a16="http://schemas.microsoft.com/office/drawing/2014/main" id="{CCEBD00D-7C2C-439D-A3FC-7FDBDA2458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5354782"/>
                  </p:ext>
                </p:extLst>
              </p:nvPr>
            </p:nvGraphicFramePr>
            <p:xfrm>
              <a:off x="9734948" y="3681430"/>
              <a:ext cx="5129380" cy="5643270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5129380" cy="5643270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414444" ay="1806277" az="-74072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8060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Gears">
                <a:extLst>
                  <a:ext uri="{FF2B5EF4-FFF2-40B4-BE49-F238E27FC236}">
                    <a16:creationId xmlns:a16="http://schemas.microsoft.com/office/drawing/2014/main" id="{CCEBD00D-7C2C-439D-A3FC-7FDBDA2458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34948" y="3681430"/>
                <a:ext cx="5129380" cy="564327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E00BB26C-2F57-4DA9-ADBC-4D8D64F5E8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encilGrayscale trans="10000" pencilSize="7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4190702" y="2426461"/>
            <a:ext cx="2956097" cy="295609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FB74C8-B1CA-4C6D-B158-8385ACD66E65}"/>
              </a:ext>
            </a:extLst>
          </p:cNvPr>
          <p:cNvCxnSpPr>
            <a:cxnSpLocks/>
          </p:cNvCxnSpPr>
          <p:nvPr/>
        </p:nvCxnSpPr>
        <p:spPr>
          <a:xfrm>
            <a:off x="8716461" y="3102905"/>
            <a:ext cx="0" cy="6221795"/>
          </a:xfrm>
          <a:prstGeom prst="line">
            <a:avLst/>
          </a:prstGeom>
          <a:ln w="117475">
            <a:solidFill>
              <a:srgbClr val="FF543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227C79-84F0-4CD5-A3D1-8685E8081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199" y="781200"/>
            <a:ext cx="16383600" cy="1800000"/>
          </a:xfrm>
        </p:spPr>
        <p:txBody>
          <a:bodyPr/>
          <a:lstStyle/>
          <a:p>
            <a:r>
              <a:rPr lang="ru-RU" dirty="0"/>
              <a:t>Модели Баз Данных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8A5000-1DE9-46ED-81FD-47E55B1D0F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4598510" cy="360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rgbClr val="FF5433"/>
                </a:solidFill>
              </a:rPr>
              <a:t>Иерархическая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69AC88-47B6-412D-B75C-70185D26823B}"/>
              </a:ext>
            </a:extLst>
          </p:cNvPr>
          <p:cNvSpPr/>
          <p:nvPr/>
        </p:nvSpPr>
        <p:spPr>
          <a:xfrm>
            <a:off x="7278959" y="1930037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B1F8FC-F755-4390-82A4-B6822C52AEF6}"/>
              </a:ext>
            </a:extLst>
          </p:cNvPr>
          <p:cNvSpPr/>
          <p:nvPr/>
        </p:nvSpPr>
        <p:spPr>
          <a:xfrm>
            <a:off x="10953877" y="7511190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F7C0BF-657D-482F-823D-12A07115A989}"/>
              </a:ext>
            </a:extLst>
          </p:cNvPr>
          <p:cNvSpPr/>
          <p:nvPr/>
        </p:nvSpPr>
        <p:spPr>
          <a:xfrm>
            <a:off x="9922003" y="7509985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44989F-D9E6-4A07-B41D-1462EA189EFB}"/>
              </a:ext>
            </a:extLst>
          </p:cNvPr>
          <p:cNvSpPr/>
          <p:nvPr/>
        </p:nvSpPr>
        <p:spPr>
          <a:xfrm>
            <a:off x="8908232" y="7499831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019614-8F58-4F46-BF4E-D6F423D62C12}"/>
              </a:ext>
            </a:extLst>
          </p:cNvPr>
          <p:cNvSpPr/>
          <p:nvPr/>
        </p:nvSpPr>
        <p:spPr>
          <a:xfrm>
            <a:off x="9903899" y="5130493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355BE2-4A84-494B-B416-DE59928D3A70}"/>
              </a:ext>
            </a:extLst>
          </p:cNvPr>
          <p:cNvSpPr/>
          <p:nvPr/>
        </p:nvSpPr>
        <p:spPr>
          <a:xfrm>
            <a:off x="9903899" y="3469433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0E08B4-83B4-4329-8B2A-A894435997D2}"/>
              </a:ext>
            </a:extLst>
          </p:cNvPr>
          <p:cNvSpPr/>
          <p:nvPr/>
        </p:nvSpPr>
        <p:spPr>
          <a:xfrm>
            <a:off x="4599709" y="7504004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8B97E4-6367-4FF1-9E98-A6FB9EFF72B4}"/>
              </a:ext>
            </a:extLst>
          </p:cNvPr>
          <p:cNvSpPr/>
          <p:nvPr/>
        </p:nvSpPr>
        <p:spPr>
          <a:xfrm>
            <a:off x="6880692" y="5038804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3A113F-A764-4E6B-B5A8-158B4A3F5BFB}"/>
              </a:ext>
            </a:extLst>
          </p:cNvPr>
          <p:cNvSpPr/>
          <p:nvPr/>
        </p:nvSpPr>
        <p:spPr>
          <a:xfrm>
            <a:off x="5097543" y="5058344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51F5D7-F37F-4A18-868A-D8DE0B506772}"/>
              </a:ext>
            </a:extLst>
          </p:cNvPr>
          <p:cNvSpPr/>
          <p:nvPr/>
        </p:nvSpPr>
        <p:spPr>
          <a:xfrm>
            <a:off x="6084158" y="3325137"/>
            <a:ext cx="995667" cy="1016584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D56A8E-C870-49BB-B1C2-AC642F33FF51}"/>
              </a:ext>
            </a:extLst>
          </p:cNvPr>
          <p:cNvCxnSpPr>
            <a:cxnSpLocks/>
            <a:stCxn id="6" idx="3"/>
            <a:endCxn id="15" idx="7"/>
          </p:cNvCxnSpPr>
          <p:nvPr/>
        </p:nvCxnSpPr>
        <p:spPr>
          <a:xfrm flipH="1">
            <a:off x="6934014" y="2797745"/>
            <a:ext cx="490757" cy="676268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CE38C9-4D6D-484B-AF5B-5DF3144DA349}"/>
              </a:ext>
            </a:extLst>
          </p:cNvPr>
          <p:cNvCxnSpPr>
            <a:cxnSpLocks/>
            <a:stCxn id="15" idx="3"/>
            <a:endCxn id="14" idx="0"/>
          </p:cNvCxnSpPr>
          <p:nvPr/>
        </p:nvCxnSpPr>
        <p:spPr>
          <a:xfrm flipH="1">
            <a:off x="5595376" y="4192845"/>
            <a:ext cx="634594" cy="86549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D15A24-38CD-445E-AEA2-F1E6770A7F99}"/>
              </a:ext>
            </a:extLst>
          </p:cNvPr>
          <p:cNvCxnSpPr>
            <a:cxnSpLocks/>
            <a:stCxn id="15" idx="5"/>
            <a:endCxn id="13" idx="0"/>
          </p:cNvCxnSpPr>
          <p:nvPr/>
        </p:nvCxnSpPr>
        <p:spPr>
          <a:xfrm>
            <a:off x="6934014" y="4192845"/>
            <a:ext cx="444512" cy="84595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FD5746-E07A-43CA-A222-B47A42053F31}"/>
              </a:ext>
            </a:extLst>
          </p:cNvPr>
          <p:cNvCxnSpPr>
            <a:cxnSpLocks/>
            <a:stCxn id="6" idx="5"/>
            <a:endCxn id="11" idx="1"/>
          </p:cNvCxnSpPr>
          <p:nvPr/>
        </p:nvCxnSpPr>
        <p:spPr>
          <a:xfrm>
            <a:off x="8128814" y="2797745"/>
            <a:ext cx="1920896" cy="82056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7BB56B-1B05-4D64-BA17-E37032608A3B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 flipH="1">
            <a:off x="5097543" y="6074928"/>
            <a:ext cx="497834" cy="142907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312D57-CE3F-4564-8BF5-8F7FAADE2C80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10401733" y="4486016"/>
            <a:ext cx="0" cy="64447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DD54A8-7313-4FE2-B2D1-C642BA5C5023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>
            <a:off x="10401733" y="6147076"/>
            <a:ext cx="18104" cy="136290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4AA298-C45E-494B-B402-928873D2D78E}"/>
              </a:ext>
            </a:extLst>
          </p:cNvPr>
          <p:cNvCxnSpPr>
            <a:cxnSpLocks/>
            <a:stCxn id="10" idx="5"/>
            <a:endCxn id="7" idx="0"/>
          </p:cNvCxnSpPr>
          <p:nvPr/>
        </p:nvCxnSpPr>
        <p:spPr>
          <a:xfrm>
            <a:off x="10753754" y="5998200"/>
            <a:ext cx="697956" cy="151299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6EE27A-23FA-4FFE-A5F9-D841AAC993C4}"/>
              </a:ext>
            </a:extLst>
          </p:cNvPr>
          <p:cNvCxnSpPr>
            <a:cxnSpLocks/>
            <a:stCxn id="10" idx="3"/>
            <a:endCxn id="9" idx="0"/>
          </p:cNvCxnSpPr>
          <p:nvPr/>
        </p:nvCxnSpPr>
        <p:spPr>
          <a:xfrm flipH="1">
            <a:off x="9406066" y="5998200"/>
            <a:ext cx="643645" cy="150163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8E67665-6A28-411D-9078-1F6A6D39F759}"/>
              </a:ext>
            </a:extLst>
          </p:cNvPr>
          <p:cNvSpPr txBox="1">
            <a:spLocks/>
          </p:cNvSpPr>
          <p:nvPr/>
        </p:nvSpPr>
        <p:spPr>
          <a:xfrm>
            <a:off x="10445884" y="1211443"/>
            <a:ext cx="7178295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1A80A9B-86FF-4837-8B62-964F7F2CB8C9}"/>
              </a:ext>
            </a:extLst>
          </p:cNvPr>
          <p:cNvSpPr txBox="1">
            <a:spLocks/>
          </p:cNvSpPr>
          <p:nvPr/>
        </p:nvSpPr>
        <p:spPr>
          <a:xfrm>
            <a:off x="12357292" y="1680947"/>
            <a:ext cx="5374203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 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Простая для понимания модель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«Дешевая» навигация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4800" dirty="0"/>
              <a:t>Жесткая 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133212675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-1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бложка-2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Основной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10307</TotalTime>
  <Words>2603</Words>
  <Application>Microsoft Office PowerPoint</Application>
  <PresentationFormat>Custom</PresentationFormat>
  <Paragraphs>313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Formular</vt:lpstr>
      <vt:lpstr>Input Mono</vt:lpstr>
      <vt:lpstr>Linux Libertine</vt:lpstr>
      <vt:lpstr>Wingdings</vt:lpstr>
      <vt:lpstr>Обложка-1</vt:lpstr>
      <vt:lpstr>Обложка-2</vt:lpstr>
      <vt:lpstr>Основной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Илона Кравченко</dc:creator>
  <cp:lastModifiedBy>Sokolov, Valeriy</cp:lastModifiedBy>
  <cp:revision>108</cp:revision>
  <dcterms:created xsi:type="dcterms:W3CDTF">2020-10-16T14:01:52Z</dcterms:created>
  <dcterms:modified xsi:type="dcterms:W3CDTF">2021-07-14T18:17:37Z</dcterms:modified>
</cp:coreProperties>
</file>